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4" r:id="rId3"/>
  </p:sldMasterIdLst>
  <p:notesMasterIdLst>
    <p:notesMasterId r:id="rId39"/>
  </p:notesMasterIdLst>
  <p:sldIdLst>
    <p:sldId id="259" r:id="rId4"/>
    <p:sldId id="268" r:id="rId5"/>
    <p:sldId id="269" r:id="rId6"/>
    <p:sldId id="270" r:id="rId7"/>
    <p:sldId id="271" r:id="rId8"/>
    <p:sldId id="272" r:id="rId9"/>
    <p:sldId id="273" r:id="rId10"/>
    <p:sldId id="265" r:id="rId11"/>
    <p:sldId id="274" r:id="rId12"/>
    <p:sldId id="275" r:id="rId13"/>
    <p:sldId id="276" r:id="rId14"/>
    <p:sldId id="277" r:id="rId15"/>
    <p:sldId id="279" r:id="rId16"/>
    <p:sldId id="278" r:id="rId17"/>
    <p:sldId id="280" r:id="rId18"/>
    <p:sldId id="295" r:id="rId19"/>
    <p:sldId id="257" r:id="rId20"/>
    <p:sldId id="281" r:id="rId21"/>
    <p:sldId id="297" r:id="rId22"/>
    <p:sldId id="288" r:id="rId23"/>
    <p:sldId id="282" r:id="rId24"/>
    <p:sldId id="283" r:id="rId25"/>
    <p:sldId id="284" r:id="rId26"/>
    <p:sldId id="285" r:id="rId27"/>
    <p:sldId id="286" r:id="rId28"/>
    <p:sldId id="287" r:id="rId29"/>
    <p:sldId id="289" r:id="rId30"/>
    <p:sldId id="290" r:id="rId31"/>
    <p:sldId id="291" r:id="rId32"/>
    <p:sldId id="292" r:id="rId33"/>
    <p:sldId id="293" r:id="rId34"/>
    <p:sldId id="294" r:id="rId35"/>
    <p:sldId id="298" r:id="rId36"/>
    <p:sldId id="296" r:id="rId37"/>
    <p:sldId id="267" r:id="rId38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RoxboroughCF" panose="020B0604020202020204" charset="0"/>
      <p:regular r:id="rId48"/>
    </p:embeddedFont>
    <p:embeddedFont>
      <p:font typeface="RoxboroughCF Medium" panose="020B0604020202020204" charset="0"/>
      <p:regular r:id="rId49"/>
    </p:embeddedFont>
    <p:embeddedFont>
      <p:font typeface="Segoe UI Emoji" panose="020B0502040204020203" pitchFamily="34" charset="0"/>
      <p:regular r:id="rId50"/>
    </p:embeddedFont>
    <p:embeddedFont>
      <p:font typeface="Trebuchet MS" panose="020B0603020202020204" pitchFamily="34" charset="0"/>
      <p:regular r:id="rId51"/>
      <p:bold r:id="rId52"/>
      <p:italic r:id="rId53"/>
      <p:boldItalic r:id="rId54"/>
    </p:embeddedFont>
    <p:embeddedFont>
      <p:font typeface="Wingdings 3" panose="05040102010807070707" pitchFamily="18" charset="2"/>
      <p:regular r:id="rId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07" autoAdjust="0"/>
  </p:normalViewPr>
  <p:slideViewPr>
    <p:cSldViewPr>
      <p:cViewPr varScale="1">
        <p:scale>
          <a:sx n="42" d="100"/>
          <a:sy n="42" d="100"/>
        </p:scale>
        <p:origin x="99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976A5-7552-4843-8A6E-863DC0FA3E8A}" type="datetimeFigureOut">
              <a:rPr lang="es-ES_tradnl" smtClean="0"/>
              <a:t>13/11/2023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03A38-7BC7-4F2B-86BB-F2FEA82EE1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486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6300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6093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8848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145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892077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2299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6532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4111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E487-A3BC-476A-B13A-2DFEAA520243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10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43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8468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7856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6326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02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3834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8450-9E5E-4276-8387-DA272047AAE6}" type="datetime1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131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A8450-9E5E-4276-8387-DA272047AAE6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jpeg"/><Relationship Id="rId7" Type="http://schemas.openxmlformats.org/officeDocument/2006/relationships/hyperlink" Target="mailto:observatoriosbn@conama.or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bn.conama.org/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ucn.org/es/regiones/mediterraneo" TargetMode="External"/><Relationship Id="rId5" Type="http://schemas.openxmlformats.org/officeDocument/2006/relationships/image" Target="../media/image55.jp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5.jpeg"/><Relationship Id="rId7" Type="http://schemas.openxmlformats.org/officeDocument/2006/relationships/image" Target="../media/image6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.jpeg"/><Relationship Id="rId9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5.jpeg"/><Relationship Id="rId7" Type="http://schemas.openxmlformats.org/officeDocument/2006/relationships/image" Target="../media/image6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microsoft.com/office/2007/relationships/hdphoto" Target="../media/hdphoto2.wdp"/><Relationship Id="rId4" Type="http://schemas.openxmlformats.org/officeDocument/2006/relationships/image" Target="../media/image6.jpeg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.jpeg"/><Relationship Id="rId7" Type="http://schemas.openxmlformats.org/officeDocument/2006/relationships/image" Target="../media/image7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8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tiff"/><Relationship Id="rId3" Type="http://schemas.openxmlformats.org/officeDocument/2006/relationships/image" Target="../media/image5.jpeg"/><Relationship Id="rId7" Type="http://schemas.openxmlformats.org/officeDocument/2006/relationships/image" Target="../media/image8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emf"/><Relationship Id="rId5" Type="http://schemas.openxmlformats.org/officeDocument/2006/relationships/image" Target="../media/image80.png"/><Relationship Id="rId10" Type="http://schemas.openxmlformats.org/officeDocument/2006/relationships/image" Target="../media/image85.jpeg"/><Relationship Id="rId4" Type="http://schemas.openxmlformats.org/officeDocument/2006/relationships/image" Target="../media/image6.jpeg"/><Relationship Id="rId9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all.sli.do/event/2UZcYMYhXGfiWkenStWnug?section=8c17df83-b061-4f86-b599-033c143f4888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3" Type="http://schemas.openxmlformats.org/officeDocument/2006/relationships/image" Target="../media/image5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image" Target="../media/image4.jpe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19" Type="http://schemas.openxmlformats.org/officeDocument/2006/relationships/image" Target="../media/image33.jpeg"/><Relationship Id="rId4" Type="http://schemas.openxmlformats.org/officeDocument/2006/relationships/image" Target="../media/image6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a marca">
            <a:extLst>
              <a:ext uri="{FF2B5EF4-FFF2-40B4-BE49-F238E27FC236}">
                <a16:creationId xmlns:a16="http://schemas.microsoft.com/office/drawing/2014/main" id="{3E17CA39-5690-24AE-C8CA-05219D9F1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4734" y="8953500"/>
            <a:ext cx="4037595" cy="12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3663D64D-46B2-0FCC-EC56-2154DADA5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4339" y="8745820"/>
            <a:ext cx="3169061" cy="14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D3096D57-5F96-B698-53D7-159DFAB924D1}"/>
              </a:ext>
            </a:extLst>
          </p:cNvPr>
          <p:cNvSpPr txBox="1"/>
          <p:nvPr/>
        </p:nvSpPr>
        <p:spPr>
          <a:xfrm>
            <a:off x="3403117" y="3675723"/>
            <a:ext cx="8896210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400" b="1" dirty="0">
                <a:latin typeface="Roboto"/>
              </a:rPr>
              <a:t>CALIDAD DE VIDA, MEDIO AMBIENTE Y HÁBITOS DE RECICLAJE </a:t>
            </a:r>
          </a:p>
          <a:p>
            <a:pPr algn="ctr">
              <a:lnSpc>
                <a:spcPts val="4200"/>
              </a:lnSpc>
            </a:pPr>
            <a:r>
              <a:rPr lang="en-US" sz="2400" b="1" dirty="0">
                <a:latin typeface="Roboto"/>
              </a:rPr>
              <a:t>Vitoria-</a:t>
            </a:r>
            <a:r>
              <a:rPr lang="en-US" sz="2400" b="1" dirty="0" err="1">
                <a:latin typeface="Roboto"/>
              </a:rPr>
              <a:t>Gasteiz</a:t>
            </a:r>
            <a:r>
              <a:rPr lang="en-US" sz="2400" b="1" dirty="0">
                <a:latin typeface="Roboto"/>
              </a:rPr>
              <a:t>, 22 y 23 de </a:t>
            </a:r>
            <a:r>
              <a:rPr lang="en-US" sz="2400" b="1" dirty="0" err="1">
                <a:latin typeface="Roboto"/>
              </a:rPr>
              <a:t>Noviembre</a:t>
            </a:r>
            <a:r>
              <a:rPr lang="en-US" sz="2400" b="1" dirty="0">
                <a:latin typeface="Roboto"/>
              </a:rPr>
              <a:t> de 2023</a:t>
            </a:r>
          </a:p>
          <a:p>
            <a:pPr algn="ctr">
              <a:lnSpc>
                <a:spcPts val="4200"/>
              </a:lnSpc>
            </a:pPr>
            <a:endParaRPr lang="en-US" sz="4000" b="1" dirty="0">
              <a:latin typeface="Roboto"/>
            </a:endParaRPr>
          </a:p>
          <a:p>
            <a:pPr algn="ctr">
              <a:lnSpc>
                <a:spcPts val="4200"/>
              </a:lnSpc>
            </a:pPr>
            <a:r>
              <a:rPr lang="en-US" sz="4000" b="1" i="1" dirty="0" err="1">
                <a:latin typeface="Roboto"/>
              </a:rPr>
              <a:t>Urbanismo</a:t>
            </a:r>
            <a:r>
              <a:rPr lang="en-US" sz="4000" b="1" i="1" dirty="0">
                <a:latin typeface="Roboto"/>
              </a:rPr>
              <a:t>, </a:t>
            </a:r>
            <a:r>
              <a:rPr lang="en-US" sz="4000" b="1" i="1" dirty="0" err="1">
                <a:latin typeface="Roboto"/>
              </a:rPr>
              <a:t>salud</a:t>
            </a:r>
            <a:r>
              <a:rPr lang="en-US" sz="4000" b="1" i="1" dirty="0">
                <a:latin typeface="Roboto"/>
              </a:rPr>
              <a:t> y medio </a:t>
            </a:r>
            <a:r>
              <a:rPr lang="en-US" sz="4000" b="1" i="1" dirty="0" err="1">
                <a:latin typeface="Roboto"/>
              </a:rPr>
              <a:t>ambiente</a:t>
            </a:r>
            <a:endParaRPr lang="en-US" sz="4000" b="1" i="1" dirty="0">
              <a:latin typeface="Roboto"/>
            </a:endParaRPr>
          </a:p>
          <a:p>
            <a:pPr algn="ctr">
              <a:lnSpc>
                <a:spcPts val="4200"/>
              </a:lnSpc>
            </a:pPr>
            <a:r>
              <a:rPr lang="en-US" sz="4000" b="1" i="1" dirty="0">
                <a:latin typeface="Roboto"/>
              </a:rPr>
              <a:t>Un </a:t>
            </a:r>
            <a:r>
              <a:rPr lang="en-US" sz="4000" b="1" i="1" dirty="0" err="1">
                <a:latin typeface="Roboto"/>
              </a:rPr>
              <a:t>Observatorio</a:t>
            </a:r>
            <a:r>
              <a:rPr lang="en-US" sz="4000" b="1" i="1" dirty="0">
                <a:latin typeface="Roboto"/>
              </a:rPr>
              <a:t> de </a:t>
            </a:r>
            <a:r>
              <a:rPr lang="en-US" sz="4000" b="1" i="1" dirty="0" err="1">
                <a:latin typeface="Roboto"/>
              </a:rPr>
              <a:t>Soluciones</a:t>
            </a:r>
            <a:r>
              <a:rPr lang="en-US" sz="4000" b="1" i="1" dirty="0">
                <a:latin typeface="Roboto"/>
              </a:rPr>
              <a:t> </a:t>
            </a:r>
            <a:r>
              <a:rPr lang="en-US" sz="4000" b="1" i="1" dirty="0" err="1">
                <a:latin typeface="Roboto"/>
              </a:rPr>
              <a:t>basadas</a:t>
            </a:r>
            <a:r>
              <a:rPr lang="en-US" sz="4000" b="1" i="1" dirty="0">
                <a:latin typeface="Roboto"/>
              </a:rPr>
              <a:t> </a:t>
            </a:r>
            <a:r>
              <a:rPr lang="en-US" sz="4000" b="1" i="1" dirty="0" err="1">
                <a:latin typeface="Roboto"/>
              </a:rPr>
              <a:t>en</a:t>
            </a:r>
            <a:r>
              <a:rPr lang="en-US" sz="4000" b="1" i="1" dirty="0">
                <a:latin typeface="Roboto"/>
              </a:rPr>
              <a:t> la </a:t>
            </a:r>
            <a:r>
              <a:rPr lang="en-US" sz="4000" b="1" i="1" dirty="0" err="1">
                <a:latin typeface="Roboto"/>
              </a:rPr>
              <a:t>Naturaleza</a:t>
            </a:r>
            <a:endParaRPr lang="en-US" sz="4000" b="1" i="1" dirty="0">
              <a:latin typeface="Roboto"/>
            </a:endParaRPr>
          </a:p>
          <a:p>
            <a:pPr algn="ctr">
              <a:lnSpc>
                <a:spcPts val="4200"/>
              </a:lnSpc>
            </a:pPr>
            <a:endParaRPr lang="en-US" sz="4000" b="1" i="1" dirty="0">
              <a:latin typeface="Roboto"/>
            </a:endParaRPr>
          </a:p>
          <a:p>
            <a:pPr algn="ctr">
              <a:lnSpc>
                <a:spcPts val="4200"/>
              </a:lnSpc>
            </a:pPr>
            <a:r>
              <a:rPr lang="en-US" sz="4000" b="1" i="1" dirty="0">
                <a:latin typeface="Roboto"/>
              </a:rPr>
              <a:t>Víctor M. Irigoyen, Fundación </a:t>
            </a:r>
            <a:r>
              <a:rPr lang="en-US" sz="4000" b="1" i="1" dirty="0" err="1">
                <a:latin typeface="Roboto"/>
              </a:rPr>
              <a:t>Conama</a:t>
            </a:r>
            <a:endParaRPr lang="en-US" sz="4000" b="1" i="1" dirty="0">
              <a:latin typeface="Roboto"/>
            </a:endParaRPr>
          </a:p>
          <a:p>
            <a:pPr algn="ctr">
              <a:lnSpc>
                <a:spcPts val="4200"/>
              </a:lnSpc>
            </a:pPr>
            <a:endParaRPr lang="en-US" sz="4000" b="1" dirty="0">
              <a:latin typeface="Roboto"/>
            </a:endParaRPr>
          </a:p>
        </p:txBody>
      </p:sp>
      <p:pic>
        <p:nvPicPr>
          <p:cNvPr id="8" name="4 Imagen" descr="LOGO Observatorio Residuos completo.jpg">
            <a:extLst>
              <a:ext uri="{FF2B5EF4-FFF2-40B4-BE49-F238E27FC236}">
                <a16:creationId xmlns:a16="http://schemas.microsoft.com/office/drawing/2014/main" id="{DAFF4922-0D7C-909F-22D1-37FFDFF9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2252" y="1104900"/>
            <a:ext cx="565794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27635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Distinta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solución</a:t>
            </a:r>
            <a:endParaRPr lang="en-US" sz="7499" dirty="0">
              <a:solidFill>
                <a:srgbClr val="000000"/>
              </a:solidFill>
              <a:latin typeface="RoxboroughCF Medium"/>
            </a:endParaRP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6570101-12B2-860A-D8C3-3D8C49090E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rot="5400000">
            <a:off x="7651584" y="3532385"/>
            <a:ext cx="5304243" cy="4137641"/>
          </a:xfrm>
          <a:prstGeom prst="rect">
            <a:avLst/>
          </a:prstGeom>
        </p:spPr>
      </p:pic>
      <p:pic>
        <p:nvPicPr>
          <p:cNvPr id="8" name="Imagen 7" descr="Imagen que contiene camino, exterior, calle, edificio&#10;&#10;Descripción generada automáticamente">
            <a:extLst>
              <a:ext uri="{FF2B5EF4-FFF2-40B4-BE49-F238E27FC236}">
                <a16:creationId xmlns:a16="http://schemas.microsoft.com/office/drawing/2014/main" id="{5A5F6D41-95A5-CB81-E49B-9A3EBBD0A2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600" y="2964240"/>
            <a:ext cx="5052142" cy="52855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D89CE39-C614-E3EB-49D3-19C96DAF0BF0}"/>
              </a:ext>
            </a:extLst>
          </p:cNvPr>
          <p:cNvSpPr txBox="1"/>
          <p:nvPr/>
        </p:nvSpPr>
        <p:spPr>
          <a:xfrm>
            <a:off x="2133600" y="7976328"/>
            <a:ext cx="5052142" cy="276999"/>
          </a:xfrm>
          <a:prstGeom prst="rect">
            <a:avLst/>
          </a:prstGeom>
          <a:solidFill>
            <a:schemeClr val="tx1">
              <a:alpha val="74902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" dirty="0" err="1"/>
              <a:t>Bioesquinas</a:t>
            </a:r>
            <a:r>
              <a:rPr lang="es-ES" dirty="0"/>
              <a:t> Arrecife. Juan Palop-Casado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0A3B1BF-5493-A130-2AEC-07A3ADC3F191}"/>
              </a:ext>
            </a:extLst>
          </p:cNvPr>
          <p:cNvSpPr txBox="1"/>
          <p:nvPr/>
        </p:nvSpPr>
        <p:spPr>
          <a:xfrm>
            <a:off x="8234885" y="7970384"/>
            <a:ext cx="4137641" cy="276999"/>
          </a:xfrm>
          <a:prstGeom prst="rect">
            <a:avLst/>
          </a:prstGeom>
          <a:solidFill>
            <a:schemeClr val="tx1">
              <a:alpha val="74902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" dirty="0"/>
              <a:t>Esquinas verdes en Montreal. Laura Ronquillo</a:t>
            </a:r>
          </a:p>
        </p:txBody>
      </p:sp>
    </p:spTree>
    <p:extLst>
      <p:ext uri="{BB962C8B-B14F-4D97-AF65-F5344CB8AC3E}">
        <p14:creationId xmlns:p14="http://schemas.microsoft.com/office/powerpoint/2010/main" val="1655953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27635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Distinta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solución</a:t>
            </a:r>
            <a:endParaRPr lang="en-US" sz="7499" dirty="0">
              <a:solidFill>
                <a:srgbClr val="000000"/>
              </a:solidFill>
              <a:latin typeface="RoxboroughCF Medium"/>
            </a:endParaRP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0FDE08B-F194-7940-73CF-DD9F54DA8F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469" y="3009900"/>
            <a:ext cx="2998120" cy="532999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7612EDA-345F-BC15-0E34-87572867CB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"/>
          <a:stretch/>
        </p:blipFill>
        <p:spPr>
          <a:xfrm>
            <a:off x="1481976" y="3014639"/>
            <a:ext cx="3563855" cy="53252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FA6B287-33E2-508C-0DE1-3608CAD5931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43291" y="4180575"/>
            <a:ext cx="5329991" cy="299812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768AFE8-1214-916A-F1C0-E779533FDB85}"/>
              </a:ext>
            </a:extLst>
          </p:cNvPr>
          <p:cNvSpPr txBox="1"/>
          <p:nvPr/>
        </p:nvSpPr>
        <p:spPr>
          <a:xfrm>
            <a:off x="1423070" y="8062894"/>
            <a:ext cx="3619473" cy="281737"/>
          </a:xfrm>
          <a:prstGeom prst="rect">
            <a:avLst/>
          </a:prstGeom>
          <a:solidFill>
            <a:schemeClr val="tx1">
              <a:alpha val="74902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" dirty="0"/>
              <a:t>C/Cristóbal Moura. Ayto. de Barcelona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97784EA-44BE-10A8-EB05-25773FB2C994}"/>
              </a:ext>
            </a:extLst>
          </p:cNvPr>
          <p:cNvSpPr txBox="1"/>
          <p:nvPr/>
        </p:nvSpPr>
        <p:spPr>
          <a:xfrm>
            <a:off x="5912033" y="8062894"/>
            <a:ext cx="3004696" cy="276998"/>
          </a:xfrm>
          <a:prstGeom prst="rect">
            <a:avLst/>
          </a:prstGeom>
          <a:solidFill>
            <a:schemeClr val="tx1">
              <a:alpha val="74902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" dirty="0"/>
              <a:t>Avd. Gasteiz. Laura Ronquillo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B5DB078-E45B-6C5B-9D60-801B6AF16C74}"/>
              </a:ext>
            </a:extLst>
          </p:cNvPr>
          <p:cNvSpPr txBox="1"/>
          <p:nvPr/>
        </p:nvSpPr>
        <p:spPr>
          <a:xfrm>
            <a:off x="9796078" y="8067631"/>
            <a:ext cx="3014974" cy="276999"/>
          </a:xfrm>
          <a:prstGeom prst="rect">
            <a:avLst/>
          </a:prstGeom>
          <a:solidFill>
            <a:schemeClr val="tx1">
              <a:alpha val="74902"/>
            </a:schemeClr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" dirty="0"/>
              <a:t>Montreal, Canadá. Laura Ronquillo</a:t>
            </a:r>
          </a:p>
        </p:txBody>
      </p:sp>
    </p:spTree>
    <p:extLst>
      <p:ext uri="{BB962C8B-B14F-4D97-AF65-F5344CB8AC3E}">
        <p14:creationId xmlns:p14="http://schemas.microsoft.com/office/powerpoint/2010/main" val="447825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2763500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Beneficios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sobre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la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calidad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de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vida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y la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salud</a:t>
            </a:r>
            <a:endParaRPr lang="en-US" sz="7499" dirty="0">
              <a:solidFill>
                <a:srgbClr val="000000"/>
              </a:solidFill>
              <a:latin typeface="RoxboroughCF Medium"/>
            </a:endParaRP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F222EA5-893E-6096-46B3-92A5A880B4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3313471"/>
            <a:ext cx="12192000" cy="528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4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A6CA6A2-07A4-D258-66B3-AD2453805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5913" y="952500"/>
            <a:ext cx="6946986" cy="691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a regla 3-30-300 o cómo una ciudad verde te ayuda a vivir mejor - ES |  Greenpeace España">
            <a:extLst>
              <a:ext uri="{FF2B5EF4-FFF2-40B4-BE49-F238E27FC236}">
                <a16:creationId xmlns:a16="http://schemas.microsoft.com/office/drawing/2014/main" id="{00C74C4C-8905-2DE3-37B6-29B721036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293" y="876300"/>
            <a:ext cx="5966264" cy="596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5B7E40A-3CDA-F24F-C07E-2251D0DCAD33}"/>
              </a:ext>
            </a:extLst>
          </p:cNvPr>
          <p:cNvSpPr txBox="1"/>
          <p:nvPr/>
        </p:nvSpPr>
        <p:spPr>
          <a:xfrm>
            <a:off x="685293" y="7128748"/>
            <a:ext cx="60291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 err="1">
                <a:solidFill>
                  <a:srgbClr val="222222"/>
                </a:solidFill>
                <a:effectLst/>
                <a:latin typeface="-apple-system"/>
              </a:rPr>
              <a:t>Propuesta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-apple-system"/>
              </a:rPr>
              <a:t> original de </a:t>
            </a:r>
            <a:r>
              <a:rPr lang="es-ES" sz="1400" b="0" i="0" dirty="0">
                <a:solidFill>
                  <a:srgbClr val="222222"/>
                </a:solidFill>
                <a:effectLst/>
                <a:latin typeface="-apple-system"/>
              </a:rPr>
              <a:t>Cecil </a:t>
            </a:r>
            <a:r>
              <a:rPr lang="es-ES" sz="1400" b="0" i="0" dirty="0" err="1">
                <a:solidFill>
                  <a:srgbClr val="222222"/>
                </a:solidFill>
                <a:effectLst/>
                <a:latin typeface="-apple-system"/>
              </a:rPr>
              <a:t>Konijnendijk</a:t>
            </a:r>
            <a:r>
              <a:rPr lang="es-ES" sz="1400" b="0" i="0" dirty="0">
                <a:solidFill>
                  <a:srgbClr val="222222"/>
                </a:solidFill>
                <a:effectLst/>
                <a:latin typeface="-apple-system"/>
              </a:rPr>
              <a:t> van den Bosch, director del Instituto de Soluciones Basadas en la Naturaleza y Director del Máster en Liderazgo en Silvicultura Urbana de la Universidad de Columbia Británica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51990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C61950C-3B66-BA72-36F6-75749944C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571500"/>
            <a:ext cx="13463994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83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a-biodiversidad-en-tu-vida-276-ytshorts.savetube.me">
            <a:hlinkClick r:id="" action="ppaction://media"/>
            <a:extLst>
              <a:ext uri="{FF2B5EF4-FFF2-40B4-BE49-F238E27FC236}">
                <a16:creationId xmlns:a16="http://schemas.microsoft.com/office/drawing/2014/main" id="{9B28FDD3-01A4-3934-ED16-A234A53B6E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" y="930449"/>
            <a:ext cx="18464696" cy="79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0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42113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Naturaleza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y Economía Circular</a:t>
            </a: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Una imagen de una ciudad con zonas verdes a modo esquemático conectada a un círculo que representa la economía circular">
            <a:extLst>
              <a:ext uri="{FF2B5EF4-FFF2-40B4-BE49-F238E27FC236}">
                <a16:creationId xmlns:a16="http://schemas.microsoft.com/office/drawing/2014/main" id="{CBC71C3C-CF7C-5B88-C3B9-E0FC3FB99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102932"/>
            <a:ext cx="69342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0A34F8B-22EF-6DED-B1C3-A3B39FCD3D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1939" y="2102932"/>
            <a:ext cx="5150261" cy="311995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0808A84-AAAA-1312-3F35-A947F78FDFA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866" y="6336000"/>
            <a:ext cx="5211068" cy="26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33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1028700"/>
            <a:ext cx="10287213" cy="2349766"/>
            <a:chOff x="0" y="0"/>
            <a:chExt cx="2709389" cy="6188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89" cy="618868"/>
            </a:xfrm>
            <a:custGeom>
              <a:avLst/>
              <a:gdLst/>
              <a:ahLst/>
              <a:cxnLst/>
              <a:rect l="l" t="t" r="r" b="b"/>
              <a:pathLst>
                <a:path w="2709389" h="618868">
                  <a:moveTo>
                    <a:pt x="0" y="0"/>
                  </a:moveTo>
                  <a:lnTo>
                    <a:pt x="2709389" y="0"/>
                  </a:lnTo>
                  <a:lnTo>
                    <a:pt x="2709389" y="618868"/>
                  </a:lnTo>
                  <a:lnTo>
                    <a:pt x="0" y="618868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20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43000" y="1168785"/>
            <a:ext cx="10172913" cy="1754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  <a:spcBef>
                <a:spcPct val="0"/>
              </a:spcBef>
            </a:pPr>
            <a:r>
              <a:rPr lang="en-US" sz="2800" dirty="0">
                <a:solidFill>
                  <a:srgbClr val="FFFFFF"/>
                </a:solidFill>
                <a:latin typeface="RoxboroughCF"/>
              </a:rPr>
              <a:t>Las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SbN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nos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permiten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dar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solución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a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los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retos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humanos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con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beneficios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para la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biodiversidad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pero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ojo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,,,</a:t>
            </a:r>
          </a:p>
        </p:txBody>
      </p:sp>
      <p:pic>
        <p:nvPicPr>
          <p:cNvPr id="40" name="Picture 5" descr="La marca">
            <a:extLst>
              <a:ext uri="{FF2B5EF4-FFF2-40B4-BE49-F238E27FC236}">
                <a16:creationId xmlns:a16="http://schemas.microsoft.com/office/drawing/2014/main" id="{86A33021-A3C1-7BA5-E17E-0DB8E441C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395254C1-1BA8-8CF2-6D91-38C99FB5E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 Imagen" descr="LOGO Observatorio Residuos completo.jpg">
            <a:extLst>
              <a:ext uri="{FF2B5EF4-FFF2-40B4-BE49-F238E27FC236}">
                <a16:creationId xmlns:a16="http://schemas.microsoft.com/office/drawing/2014/main" id="{BB32B9FE-A70E-5DC4-7084-63C389739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277AF58-DB91-5420-90C7-985430C41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114" y="3776895"/>
            <a:ext cx="9554908" cy="52013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7136" y="591162"/>
            <a:ext cx="5857875" cy="4521165"/>
            <a:chOff x="0" y="0"/>
            <a:chExt cx="2709389" cy="6188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89" cy="618868"/>
            </a:xfrm>
            <a:custGeom>
              <a:avLst/>
              <a:gdLst/>
              <a:ahLst/>
              <a:cxnLst/>
              <a:rect l="l" t="t" r="r" b="b"/>
              <a:pathLst>
                <a:path w="2709389" h="618868">
                  <a:moveTo>
                    <a:pt x="0" y="0"/>
                  </a:moveTo>
                  <a:lnTo>
                    <a:pt x="2709389" y="0"/>
                  </a:lnTo>
                  <a:lnTo>
                    <a:pt x="2709389" y="618868"/>
                  </a:lnTo>
                  <a:lnTo>
                    <a:pt x="0" y="618868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220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90600" y="637930"/>
            <a:ext cx="5538355" cy="3678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  <a:spcBef>
                <a:spcPct val="0"/>
              </a:spcBef>
            </a:pPr>
            <a:r>
              <a:rPr lang="en-US" sz="2800" dirty="0">
                <a:solidFill>
                  <a:srgbClr val="FFFFFF"/>
                </a:solidFill>
                <a:latin typeface="RoxboroughCF"/>
              </a:rPr>
              <a:t>El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enfoque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RoxboroughCF"/>
              </a:rPr>
              <a:t>multifunctional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de las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SbN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ofrece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oportunidades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pero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implica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un </a:t>
            </a:r>
            <a:r>
              <a:rPr lang="en-US" sz="2800" dirty="0" err="1">
                <a:solidFill>
                  <a:srgbClr val="FFFFFF"/>
                </a:solidFill>
                <a:latin typeface="RoxboroughCF"/>
              </a:rPr>
              <a:t>aumento</a:t>
            </a:r>
            <a:r>
              <a:rPr lang="en-US" sz="2800" dirty="0">
                <a:solidFill>
                  <a:srgbClr val="FFFFFF"/>
                </a:solidFill>
                <a:latin typeface="RoxboroughCF"/>
              </a:rPr>
              <a:t> de la </a:t>
            </a:r>
            <a:r>
              <a:rPr lang="en-US" sz="2800" b="1" dirty="0" err="1">
                <a:solidFill>
                  <a:srgbClr val="FFFFFF"/>
                </a:solidFill>
                <a:latin typeface="RoxboroughCF"/>
              </a:rPr>
              <a:t>complejidad</a:t>
            </a:r>
            <a:r>
              <a:rPr lang="en-US" sz="2800" b="1" dirty="0">
                <a:solidFill>
                  <a:srgbClr val="FFFFFF"/>
                </a:solidFill>
                <a:latin typeface="RoxboroughCF"/>
              </a:rPr>
              <a:t> de la </a:t>
            </a:r>
            <a:r>
              <a:rPr lang="en-US" sz="2800" b="1" dirty="0" err="1">
                <a:solidFill>
                  <a:srgbClr val="FFFFFF"/>
                </a:solidFill>
                <a:latin typeface="RoxboroughCF"/>
              </a:rPr>
              <a:t>gobernanza</a:t>
            </a:r>
            <a:endParaRPr lang="en-US" sz="2800" b="1" dirty="0">
              <a:solidFill>
                <a:srgbClr val="FFFFFF"/>
              </a:solidFill>
              <a:latin typeface="RoxboroughCF"/>
            </a:endParaRPr>
          </a:p>
        </p:txBody>
      </p:sp>
      <p:pic>
        <p:nvPicPr>
          <p:cNvPr id="40" name="Picture 5" descr="La marca">
            <a:extLst>
              <a:ext uri="{FF2B5EF4-FFF2-40B4-BE49-F238E27FC236}">
                <a16:creationId xmlns:a16="http://schemas.microsoft.com/office/drawing/2014/main" id="{86A33021-A3C1-7BA5-E17E-0DB8E441C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395254C1-1BA8-8CF2-6D91-38C99FB5E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 Imagen" descr="LOGO Observatorio Residuos completo.jpg">
            <a:extLst>
              <a:ext uri="{FF2B5EF4-FFF2-40B4-BE49-F238E27FC236}">
                <a16:creationId xmlns:a16="http://schemas.microsoft.com/office/drawing/2014/main" id="{BB32B9FE-A70E-5DC4-7084-63C389739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F360E92-0CDE-2A1A-7A33-6A866F1B3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8420" y="477800"/>
            <a:ext cx="7410450" cy="8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igno más 1">
            <a:extLst>
              <a:ext uri="{FF2B5EF4-FFF2-40B4-BE49-F238E27FC236}">
                <a16:creationId xmlns:a16="http://schemas.microsoft.com/office/drawing/2014/main" id="{293197E1-B78B-13F9-1F05-74602986A99C}"/>
              </a:ext>
            </a:extLst>
          </p:cNvPr>
          <p:cNvSpPr/>
          <p:nvPr/>
        </p:nvSpPr>
        <p:spPr>
          <a:xfrm>
            <a:off x="721772" y="6942574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AB89FFD7-0B20-3BF6-591C-7C5B9587D33F}"/>
              </a:ext>
            </a:extLst>
          </p:cNvPr>
          <p:cNvSpPr/>
          <p:nvPr/>
        </p:nvSpPr>
        <p:spPr>
          <a:xfrm>
            <a:off x="2203717" y="6218674"/>
            <a:ext cx="3962400" cy="23622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Centros de investigación y academia: </a:t>
            </a:r>
            <a:r>
              <a:rPr lang="es-ES" dirty="0">
                <a:solidFill>
                  <a:schemeClr val="tx1"/>
                </a:solidFill>
              </a:rPr>
              <a:t>Generación de nuevo conocimiento e innovación</a:t>
            </a:r>
          </a:p>
        </p:txBody>
      </p:sp>
    </p:spTree>
    <p:extLst>
      <p:ext uri="{BB962C8B-B14F-4D97-AF65-F5344CB8AC3E}">
        <p14:creationId xmlns:p14="http://schemas.microsoft.com/office/powerpoint/2010/main" val="42789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5" descr="La marca">
            <a:extLst>
              <a:ext uri="{FF2B5EF4-FFF2-40B4-BE49-F238E27FC236}">
                <a16:creationId xmlns:a16="http://schemas.microsoft.com/office/drawing/2014/main" id="{86A33021-A3C1-7BA5-E17E-0DB8E441C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395254C1-1BA8-8CF2-6D91-38C99FB5E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 Imagen" descr="LOGO Observatorio Residuos completo.jpg">
            <a:extLst>
              <a:ext uri="{FF2B5EF4-FFF2-40B4-BE49-F238E27FC236}">
                <a16:creationId xmlns:a16="http://schemas.microsoft.com/office/drawing/2014/main" id="{BB32B9FE-A70E-5DC4-7084-63C389739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E47B8D8-7340-E011-1276-A70980448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2221"/>
            <a:ext cx="8839200" cy="883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248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27635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Contenidos</a:t>
            </a:r>
            <a:endParaRPr lang="en-US" sz="7499" dirty="0">
              <a:solidFill>
                <a:srgbClr val="000000"/>
              </a:solidFill>
              <a:latin typeface="RoxboroughCF Medium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13EE3931-884C-3F9B-2D37-AF314FDF92FD}"/>
              </a:ext>
            </a:extLst>
          </p:cNvPr>
          <p:cNvSpPr txBox="1"/>
          <p:nvPr/>
        </p:nvSpPr>
        <p:spPr>
          <a:xfrm>
            <a:off x="1028700" y="3009900"/>
            <a:ext cx="11087100" cy="4004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ts val="3119"/>
              </a:lnSpc>
              <a:spcBef>
                <a:spcPct val="0"/>
              </a:spcBef>
              <a:buFont typeface="+mj-lt"/>
              <a:buAutoNum type="arabicPeriod"/>
            </a:pPr>
            <a:r>
              <a:rPr lang="es-ES" sz="4000" dirty="0">
                <a:solidFill>
                  <a:srgbClr val="000000"/>
                </a:solidFill>
                <a:latin typeface="Roboto"/>
              </a:rPr>
              <a:t>Fundación Conama y los Congresos Nacionales del Medio Ambiente (CONAMA)</a:t>
            </a:r>
          </a:p>
          <a:p>
            <a:pPr marL="457200" lvl="0" indent="-457200" algn="l">
              <a:lnSpc>
                <a:spcPts val="3119"/>
              </a:lnSpc>
              <a:spcBef>
                <a:spcPct val="0"/>
              </a:spcBef>
              <a:buFont typeface="+mj-lt"/>
              <a:buAutoNum type="arabicPeriod"/>
            </a:pPr>
            <a:endParaRPr lang="es-ES" sz="4000" dirty="0">
              <a:solidFill>
                <a:srgbClr val="000000"/>
              </a:solidFill>
              <a:latin typeface="Roboto"/>
            </a:endParaRPr>
          </a:p>
          <a:p>
            <a:pPr marL="457200" lvl="0" indent="-457200" algn="l">
              <a:lnSpc>
                <a:spcPts val="3119"/>
              </a:lnSpc>
              <a:spcBef>
                <a:spcPct val="0"/>
              </a:spcBef>
              <a:buFont typeface="+mj-lt"/>
              <a:buAutoNum type="arabicPeriod"/>
            </a:pPr>
            <a:r>
              <a:rPr lang="es-ES" sz="4000" dirty="0">
                <a:solidFill>
                  <a:srgbClr val="000000"/>
                </a:solidFill>
                <a:latin typeface="Roboto"/>
              </a:rPr>
              <a:t>Soluciones basadas en la Naturaleza en ámbito urbano</a:t>
            </a:r>
          </a:p>
          <a:p>
            <a:pPr marL="457200" lvl="0" indent="-457200" algn="l">
              <a:lnSpc>
                <a:spcPts val="3119"/>
              </a:lnSpc>
              <a:spcBef>
                <a:spcPct val="0"/>
              </a:spcBef>
              <a:buFont typeface="+mj-lt"/>
              <a:buAutoNum type="arabicPeriod"/>
            </a:pPr>
            <a:endParaRPr lang="es-ES" sz="4000" dirty="0">
              <a:solidFill>
                <a:srgbClr val="000000"/>
              </a:solidFill>
              <a:latin typeface="Roboto"/>
            </a:endParaRPr>
          </a:p>
          <a:p>
            <a:pPr marL="457200" lvl="0" indent="-457200" algn="l">
              <a:lnSpc>
                <a:spcPts val="3119"/>
              </a:lnSpc>
              <a:spcBef>
                <a:spcPct val="0"/>
              </a:spcBef>
              <a:buFont typeface="+mj-lt"/>
              <a:buAutoNum type="arabicPeriod"/>
            </a:pPr>
            <a:r>
              <a:rPr lang="es-ES" sz="4000" dirty="0">
                <a:solidFill>
                  <a:srgbClr val="000000"/>
                </a:solidFill>
                <a:latin typeface="Roboto"/>
              </a:rPr>
              <a:t>Observatorio de Soluciones basadas en la Naturaleza (OSBN)</a:t>
            </a:r>
          </a:p>
          <a:p>
            <a:pPr marL="457200" lvl="0" indent="-457200" algn="l">
              <a:lnSpc>
                <a:spcPts val="3119"/>
              </a:lnSpc>
              <a:spcBef>
                <a:spcPct val="0"/>
              </a:spcBef>
              <a:buFont typeface="+mj-lt"/>
              <a:buAutoNum type="arabicPeriod"/>
            </a:pPr>
            <a:endParaRPr lang="es-ES" sz="4000" dirty="0">
              <a:solidFill>
                <a:srgbClr val="000000"/>
              </a:solidFill>
              <a:latin typeface="Roboto"/>
            </a:endParaRPr>
          </a:p>
          <a:p>
            <a:pPr marL="457200" indent="-457200">
              <a:lnSpc>
                <a:spcPts val="3119"/>
              </a:lnSpc>
              <a:spcBef>
                <a:spcPct val="0"/>
              </a:spcBef>
              <a:buFont typeface="+mj-lt"/>
              <a:buAutoNum type="arabicPeriod"/>
            </a:pPr>
            <a:r>
              <a:rPr lang="es-ES" sz="4000" dirty="0">
                <a:solidFill>
                  <a:srgbClr val="000000"/>
                </a:solidFill>
                <a:latin typeface="Roboto"/>
              </a:rPr>
              <a:t>SbN en ciudades de referencia en España</a:t>
            </a: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63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2207" y="3009900"/>
            <a:ext cx="6336482" cy="170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449"/>
              </a:lnSpc>
              <a:spcBef>
                <a:spcPct val="0"/>
              </a:spcBef>
            </a:pPr>
            <a:r>
              <a:rPr lang="es-ES" sz="2299" dirty="0">
                <a:solidFill>
                  <a:srgbClr val="000000"/>
                </a:solidFill>
                <a:latin typeface="Roboto"/>
              </a:rPr>
              <a:t>La aplicación de Soluciones basadas en la Naturaleza sigue siendo una cuestión novedosas para multitud de municipios que afrontar numerosos retos para su aplicación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02207" y="893125"/>
            <a:ext cx="5318682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Retos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de las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SbN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…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A537C66-33D7-08FB-C4A6-7C41032F6E0F}"/>
              </a:ext>
            </a:extLst>
          </p:cNvPr>
          <p:cNvSpPr txBox="1"/>
          <p:nvPr/>
        </p:nvSpPr>
        <p:spPr>
          <a:xfrm>
            <a:off x="7543800" y="4813632"/>
            <a:ext cx="8763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2400" dirty="0"/>
              <a:t>Ampliar la confianza en proyectos verdes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35CD5B4-1EB4-3837-B657-B23C7111522C}"/>
              </a:ext>
            </a:extLst>
          </p:cNvPr>
          <p:cNvSpPr txBox="1"/>
          <p:nvPr/>
        </p:nvSpPr>
        <p:spPr>
          <a:xfrm>
            <a:off x="7543800" y="2738028"/>
            <a:ext cx="87630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2400" dirty="0"/>
              <a:t>Mejorar conocimiento de costes y capacidad de los proyectos de renaturalización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F707B2C-B1A2-3D9F-EABB-B7558FDCBF9C}"/>
              </a:ext>
            </a:extLst>
          </p:cNvPr>
          <p:cNvSpPr txBox="1"/>
          <p:nvPr/>
        </p:nvSpPr>
        <p:spPr>
          <a:xfrm>
            <a:off x="7543800" y="3960496"/>
            <a:ext cx="8763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2400" dirty="0"/>
              <a:t>Identificar y valorizar los beneficios aportados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EB43918-729B-F085-F90F-D79ED259A978}"/>
              </a:ext>
            </a:extLst>
          </p:cNvPr>
          <p:cNvSpPr txBox="1"/>
          <p:nvPr/>
        </p:nvSpPr>
        <p:spPr>
          <a:xfrm>
            <a:off x="7543800" y="5701381"/>
            <a:ext cx="8763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2400" dirty="0"/>
              <a:t>Incertidumbre en la medición de impactos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937C9AC-328C-56B1-64C0-2CC3208A6DD3}"/>
              </a:ext>
            </a:extLst>
          </p:cNvPr>
          <p:cNvSpPr txBox="1"/>
          <p:nvPr/>
        </p:nvSpPr>
        <p:spPr>
          <a:xfrm>
            <a:off x="7543800" y="1549829"/>
            <a:ext cx="87630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2400" dirty="0"/>
              <a:t>Establecer sistemas de gobernanza que permitan aprovechas las oportunidades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4A82459-042B-7B0B-0244-C6132B047003}"/>
              </a:ext>
            </a:extLst>
          </p:cNvPr>
          <p:cNvSpPr txBox="1"/>
          <p:nvPr/>
        </p:nvSpPr>
        <p:spPr>
          <a:xfrm>
            <a:off x="7543800" y="7481302"/>
            <a:ext cx="8763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2400" dirty="0"/>
              <a:t>Formación especializada y nuevos perfiles profesionales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2EBDD75-B668-A14E-26F9-75F68ACEC6E2}"/>
              </a:ext>
            </a:extLst>
          </p:cNvPr>
          <p:cNvSpPr txBox="1"/>
          <p:nvPr/>
        </p:nvSpPr>
        <p:spPr>
          <a:xfrm>
            <a:off x="7543800" y="6596978"/>
            <a:ext cx="8763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2400" dirty="0"/>
              <a:t>Comunicar y sensibilizar a la ciudadanía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EA05FF9-9D33-F6C2-709B-E30086767B3C}"/>
              </a:ext>
            </a:extLst>
          </p:cNvPr>
          <p:cNvSpPr txBox="1"/>
          <p:nvPr/>
        </p:nvSpPr>
        <p:spPr>
          <a:xfrm>
            <a:off x="7543800" y="8380004"/>
            <a:ext cx="8763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2400" dirty="0"/>
              <a:t>Acceso nuevas innovaciones y conocimiento </a:t>
            </a:r>
            <a:r>
              <a:rPr lang="es-ES_tradnl" sz="2400" dirty="0" err="1"/>
              <a:t>científicotécnico</a:t>
            </a:r>
            <a:endParaRPr lang="es-ES_tradnl" sz="2400" dirty="0"/>
          </a:p>
        </p:txBody>
      </p:sp>
      <p:pic>
        <p:nvPicPr>
          <p:cNvPr id="42" name="Picture 5" descr="La marca">
            <a:extLst>
              <a:ext uri="{FF2B5EF4-FFF2-40B4-BE49-F238E27FC236}">
                <a16:creationId xmlns:a16="http://schemas.microsoft.com/office/drawing/2014/main" id="{2114F2BC-CDC6-CFB7-AEE4-7646662D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4CAA714F-9790-FA80-47CD-14C073CB4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 descr="LOGO Observatorio Residuos completo.jpg">
            <a:extLst>
              <a:ext uri="{FF2B5EF4-FFF2-40B4-BE49-F238E27FC236}">
                <a16:creationId xmlns:a16="http://schemas.microsoft.com/office/drawing/2014/main" id="{71A96304-56A1-3984-F515-2AE4EF4C0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BA8084E-8453-ECF7-21F0-A25E4370BA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19" y="5031933"/>
            <a:ext cx="5318682" cy="41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53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27635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Observatorio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de las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SbN</a:t>
            </a:r>
            <a:endParaRPr lang="en-US" sz="7499" dirty="0">
              <a:solidFill>
                <a:srgbClr val="000000"/>
              </a:solidFill>
              <a:latin typeface="RoxboroughCF Medium"/>
            </a:endParaRP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8BDA7C1-FEF4-DD1E-1DD4-97DC45EBEA57}"/>
              </a:ext>
            </a:extLst>
          </p:cNvPr>
          <p:cNvSpPr txBox="1"/>
          <p:nvPr/>
        </p:nvSpPr>
        <p:spPr>
          <a:xfrm>
            <a:off x="1005200" y="2324100"/>
            <a:ext cx="7946487" cy="4279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299" dirty="0">
                <a:solidFill>
                  <a:srgbClr val="000000"/>
                </a:solidFill>
                <a:latin typeface="Roboto"/>
              </a:rPr>
              <a:t>El Observatorio de Soluciones basadas en la Naturaleza (OSBN), es una plataforma online de </a:t>
            </a:r>
            <a:r>
              <a:rPr lang="es-ES" sz="2299" b="1" dirty="0">
                <a:solidFill>
                  <a:srgbClr val="00B0F0"/>
                </a:solidFill>
                <a:latin typeface="Roboto"/>
              </a:rPr>
              <a:t>intercambio de conocimiento en el sector de las SbN en España</a:t>
            </a:r>
            <a:r>
              <a:rPr lang="es-ES" sz="2299" dirty="0">
                <a:solidFill>
                  <a:srgbClr val="000000"/>
                </a:solidFill>
                <a:latin typeface="Roboto"/>
              </a:rPr>
              <a:t>, enfocada especialmente en iniciativas urbanas.</a:t>
            </a:r>
          </a:p>
          <a:p>
            <a:pPr>
              <a:lnSpc>
                <a:spcPct val="150000"/>
              </a:lnSpc>
            </a:pPr>
            <a:endParaRPr lang="es-ES" sz="2299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ct val="150000"/>
              </a:lnSpc>
            </a:pPr>
            <a:r>
              <a:rPr lang="es-ES" sz="2299" dirty="0">
                <a:solidFill>
                  <a:srgbClr val="000000"/>
                </a:solidFill>
                <a:latin typeface="Roboto"/>
              </a:rPr>
              <a:t>Una comunidad al alcance de los expertos del sector para </a:t>
            </a:r>
            <a:r>
              <a:rPr lang="es-ES" sz="2299" b="1" dirty="0">
                <a:solidFill>
                  <a:srgbClr val="00B0F0"/>
                </a:solidFill>
                <a:latin typeface="Roboto"/>
              </a:rPr>
              <a:t>la creación de alianzas </a:t>
            </a:r>
            <a:r>
              <a:rPr lang="es-ES" sz="2299" dirty="0">
                <a:solidFill>
                  <a:srgbClr val="000000"/>
                </a:solidFill>
                <a:latin typeface="Roboto"/>
              </a:rPr>
              <a:t>y la difusión e impulso de acciones de SbN en España.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08C139-6891-827D-BE05-16631C6BAA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269" y="7380335"/>
            <a:ext cx="3291840" cy="116512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614FC51-AC21-F2C9-6544-BE77A0BA5F5C}"/>
              </a:ext>
            </a:extLst>
          </p:cNvPr>
          <p:cNvSpPr/>
          <p:nvPr/>
        </p:nvSpPr>
        <p:spPr>
          <a:xfrm>
            <a:off x="4774384" y="7154313"/>
            <a:ext cx="38038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/>
              <a:t>Una comunidad abierta y participativa</a:t>
            </a:r>
          </a:p>
          <a:p>
            <a:pPr algn="ctr">
              <a:lnSpc>
                <a:spcPct val="150000"/>
              </a:lnSpc>
            </a:pPr>
            <a:r>
              <a:rPr lang="es-ES" sz="1600" dirty="0">
                <a:solidFill>
                  <a:schemeClr val="accent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http://sbn.conama.org/</a:t>
            </a:r>
            <a:r>
              <a:rPr lang="es-ES" sz="1600" dirty="0">
                <a:solidFill>
                  <a:schemeClr val="accent3"/>
                </a:solidFill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observatoriosbn@conama.org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es-ES" sz="1600" dirty="0">
              <a:solidFill>
                <a:schemeClr val="accent3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D9946BE-6BFF-2B6F-5CEC-139B9EA162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6314" y="1933770"/>
            <a:ext cx="4913086" cy="724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48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27635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Observatorio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de las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SbN</a:t>
            </a:r>
            <a:endParaRPr lang="en-US" sz="7499" dirty="0">
              <a:solidFill>
                <a:srgbClr val="000000"/>
              </a:solidFill>
              <a:latin typeface="RoxboroughCF Medium"/>
            </a:endParaRP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EFF873E-4E6B-D023-F750-6E6CDAA4C3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04" y="2019300"/>
            <a:ext cx="1383005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2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27635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Objetivos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del OSBN</a:t>
            </a: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0 CuadroTexto">
            <a:extLst>
              <a:ext uri="{FF2B5EF4-FFF2-40B4-BE49-F238E27FC236}">
                <a16:creationId xmlns:a16="http://schemas.microsoft.com/office/drawing/2014/main" id="{6E63477C-F444-C959-DCC6-C512F2F18C1C}"/>
              </a:ext>
            </a:extLst>
          </p:cNvPr>
          <p:cNvSpPr txBox="1"/>
          <p:nvPr/>
        </p:nvSpPr>
        <p:spPr>
          <a:xfrm>
            <a:off x="1905000" y="2705099"/>
            <a:ext cx="64769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" sz="23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Impulsar el conocimiento de las </a:t>
            </a:r>
            <a:r>
              <a:rPr lang="es-ES" sz="23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SbN</a:t>
            </a:r>
            <a:r>
              <a:rPr lang="es-ES" sz="23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en España</a:t>
            </a:r>
          </a:p>
          <a:p>
            <a:pPr defTabSz="914400"/>
            <a:r>
              <a:rPr lang="es-ES" sz="23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Facilitar la introducción al enfoque de </a:t>
            </a:r>
            <a:r>
              <a:rPr lang="es-ES" sz="23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SbN</a:t>
            </a:r>
            <a:r>
              <a:rPr lang="es-ES" sz="23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profundizar en su conocimiento y ofrecer información actualizada al respecto, a nivel nacional y europeo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5BC29FA-EF7F-96E8-DF44-43712607DD6B}"/>
              </a:ext>
            </a:extLst>
          </p:cNvPr>
          <p:cNvSpPr txBox="1"/>
          <p:nvPr/>
        </p:nvSpPr>
        <p:spPr>
          <a:xfrm>
            <a:off x="1905000" y="4537949"/>
            <a:ext cx="647699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" sz="23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Generar una comunidad profesional</a:t>
            </a:r>
          </a:p>
          <a:p>
            <a:pPr defTabSz="914400"/>
            <a:r>
              <a:rPr lang="es-ES" sz="23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Reunir a los actores que trabajan en esta materia y fomentar el </a:t>
            </a:r>
            <a:r>
              <a:rPr lang="es-ES" sz="23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networking</a:t>
            </a:r>
            <a:r>
              <a:rPr lang="es-ES" sz="23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ambiental.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8DC353C-8000-26FA-7C34-BBF08FBFD8E1}"/>
              </a:ext>
            </a:extLst>
          </p:cNvPr>
          <p:cNvSpPr txBox="1"/>
          <p:nvPr/>
        </p:nvSpPr>
        <p:spPr>
          <a:xfrm>
            <a:off x="1905000" y="5737395"/>
            <a:ext cx="64769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" sz="23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Intercambiar experiencias</a:t>
            </a:r>
          </a:p>
          <a:p>
            <a:pPr defTabSz="914400"/>
            <a:r>
              <a:rPr lang="es-ES" sz="23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Localizar proyectos y estrategias que utilicen </a:t>
            </a:r>
            <a:r>
              <a:rPr lang="es-ES" sz="23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SbN</a:t>
            </a:r>
            <a:r>
              <a:rPr lang="es-ES" sz="23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para </a:t>
            </a:r>
            <a:r>
              <a:rPr lang="es-ES" sz="23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renaturalizar</a:t>
            </a:r>
            <a:r>
              <a:rPr lang="es-ES" sz="23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ciudad en todo el país y apoyarles mediante la difusión del trabajo realizado.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3F51D69-A836-8CE6-5EA6-E0A7927190E5}"/>
              </a:ext>
            </a:extLst>
          </p:cNvPr>
          <p:cNvSpPr txBox="1"/>
          <p:nvPr/>
        </p:nvSpPr>
        <p:spPr>
          <a:xfrm>
            <a:off x="1905000" y="7620484"/>
            <a:ext cx="647699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" sz="23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Divulgación social</a:t>
            </a:r>
          </a:p>
          <a:p>
            <a:pPr defTabSz="914400"/>
            <a:r>
              <a:rPr lang="es-ES" sz="23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Difundir por toda la geografía española una visión más natural y saludable de las ciudades.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235FD78-4E39-857E-0D1A-6C8DD8D9BA39}"/>
              </a:ext>
            </a:extLst>
          </p:cNvPr>
          <p:cNvSpPr txBox="1"/>
          <p:nvPr/>
        </p:nvSpPr>
        <p:spPr>
          <a:xfrm>
            <a:off x="1192661" y="2705098"/>
            <a:ext cx="891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" sz="2800" dirty="0">
                <a:solidFill>
                  <a:prstClr val="black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Emoji" panose="020B0502040204020203" pitchFamily="34" charset="0"/>
              </a:rPr>
              <a:t>📖</a:t>
            </a:r>
            <a:endParaRPr lang="es-E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C9DED75-10E1-FB14-859F-4ED776003798}"/>
              </a:ext>
            </a:extLst>
          </p:cNvPr>
          <p:cNvSpPr txBox="1"/>
          <p:nvPr/>
        </p:nvSpPr>
        <p:spPr>
          <a:xfrm>
            <a:off x="1187565" y="4541173"/>
            <a:ext cx="891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" sz="2800" dirty="0">
                <a:solidFill>
                  <a:prstClr val="black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Emoji" panose="020B0502040204020203" pitchFamily="34" charset="0"/>
              </a:rPr>
              <a:t>🧩</a:t>
            </a:r>
            <a:endParaRPr lang="es-E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38C2ED9-5286-24B9-272F-C7A42EE982F4}"/>
              </a:ext>
            </a:extLst>
          </p:cNvPr>
          <p:cNvSpPr txBox="1"/>
          <p:nvPr/>
        </p:nvSpPr>
        <p:spPr>
          <a:xfrm>
            <a:off x="1255315" y="5737172"/>
            <a:ext cx="858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" sz="2800" dirty="0">
                <a:solidFill>
                  <a:prstClr val="black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Emoji" panose="020B0502040204020203" pitchFamily="34" charset="0"/>
              </a:rPr>
              <a:t>🌿</a:t>
            </a:r>
            <a:endParaRPr lang="es-E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51D0ADD-9DB5-D22E-9DBC-D6C00AFFDC70}"/>
              </a:ext>
            </a:extLst>
          </p:cNvPr>
          <p:cNvSpPr txBox="1"/>
          <p:nvPr/>
        </p:nvSpPr>
        <p:spPr>
          <a:xfrm>
            <a:off x="1226609" y="7620482"/>
            <a:ext cx="891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ES" sz="2800" dirty="0">
                <a:solidFill>
                  <a:prstClr val="black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Segoe UI Emoji" panose="020B0502040204020203" pitchFamily="34" charset="0"/>
              </a:rPr>
              <a:t>🏙</a:t>
            </a:r>
            <a:endParaRPr lang="es-E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2121E689-B0E4-027C-B233-CFFC76E3A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8769" y="3820937"/>
            <a:ext cx="4164709" cy="675657"/>
          </a:xfrm>
          <a:prstGeom prst="rect">
            <a:avLst/>
          </a:prstGeom>
        </p:spPr>
      </p:pic>
      <p:pic>
        <p:nvPicPr>
          <p:cNvPr id="26" name="Picture 2" descr="Home">
            <a:hlinkClick r:id="rId6"/>
            <a:extLst>
              <a:ext uri="{FF2B5EF4-FFF2-40B4-BE49-F238E27FC236}">
                <a16:creationId xmlns:a16="http://schemas.microsoft.com/office/drawing/2014/main" id="{3D606C34-DE3C-3FE2-2E28-2032BA78B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0400" y="5159972"/>
            <a:ext cx="2017717" cy="19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315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27635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Observatorio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de las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SbN</a:t>
            </a:r>
            <a:endParaRPr lang="en-US" sz="7499" dirty="0">
              <a:solidFill>
                <a:srgbClr val="000000"/>
              </a:solidFill>
              <a:latin typeface="RoxboroughCF Medium"/>
            </a:endParaRP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02634F7-C0D2-795E-DF7A-AE13D8AE9FA6}"/>
              </a:ext>
            </a:extLst>
          </p:cNvPr>
          <p:cNvSpPr txBox="1"/>
          <p:nvPr/>
        </p:nvSpPr>
        <p:spPr>
          <a:xfrm>
            <a:off x="2438399" y="2389479"/>
            <a:ext cx="1022227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APRENDE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Información sobre </a:t>
            </a:r>
            <a:r>
              <a:rPr lang="es-E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SbN</a:t>
            </a:r>
            <a:r>
              <a:rPr lang="es-E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documentos clave, extensa bibliografía, vídeos divulgativos, actualidad en artículos y tribunas.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5D14A78-DACA-FE23-579C-8C39F1916B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40" y="2394080"/>
            <a:ext cx="1529860" cy="1422168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72C5A994-5C9C-47E7-3DE0-362A74FD9B4B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4442363"/>
            <a:ext cx="11963675" cy="4367166"/>
            <a:chOff x="50731" y="3326370"/>
            <a:chExt cx="9713084" cy="3545621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EE0FDD7-374C-EA22-74E1-D3AB53C99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31" y="3326370"/>
              <a:ext cx="4738811" cy="3492788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F27590FC-43A1-15E8-87BB-C2BF8D92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55702" y="3388288"/>
              <a:ext cx="5008113" cy="3483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9992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27635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Observatorio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de las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SbN</a:t>
            </a:r>
            <a:endParaRPr lang="en-US" sz="7499" dirty="0">
              <a:solidFill>
                <a:srgbClr val="000000"/>
              </a:solidFill>
              <a:latin typeface="RoxboroughCF Medium"/>
            </a:endParaRP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8FDF05-386B-87F0-FCCC-9EA2136AE2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65" y="2204109"/>
            <a:ext cx="1677208" cy="155914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AC5D43C-D2E6-DF66-3F21-F511DE650449}"/>
              </a:ext>
            </a:extLst>
          </p:cNvPr>
          <p:cNvSpPr txBox="1"/>
          <p:nvPr/>
        </p:nvSpPr>
        <p:spPr>
          <a:xfrm>
            <a:off x="2172942" y="2204110"/>
            <a:ext cx="11192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CONECTA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Forma parte de la comunidad, mediante el alta profesional. Permite posicionarse como profesional del sector, visualizar el trabajo/perfil profesional y estar al día de novedades. Conexión con administración pública, ayuntamientos y entidades de I+D+i.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552D5AF-854D-2BF9-19C1-925AEB03AE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4954450"/>
            <a:ext cx="7398427" cy="408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08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27635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Observatorio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de las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SbN</a:t>
            </a:r>
            <a:endParaRPr lang="en-US" sz="7499" dirty="0">
              <a:solidFill>
                <a:srgbClr val="000000"/>
              </a:solidFill>
              <a:latin typeface="RoxboroughCF Medium"/>
            </a:endParaRP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BB6A5AA-386D-CC75-C848-B3A4EBE96D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09" y="2239650"/>
            <a:ext cx="1587861" cy="147608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ED87A01-060E-99BA-59F2-A0A514D3117B}"/>
              </a:ext>
            </a:extLst>
          </p:cNvPr>
          <p:cNvSpPr txBox="1"/>
          <p:nvPr/>
        </p:nvSpPr>
        <p:spPr>
          <a:xfrm>
            <a:off x="2636998" y="2235048"/>
            <a:ext cx="108504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COMPARTE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Comparte tu trabajo en el Observatorio, mediante el envío de documentación, trabajos de investigación, proyectos, actuaciones, casos de estudio, o noticias.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B995D3E-E7D9-7CB5-CAF4-BD677DD3FAE5}"/>
              </a:ext>
            </a:extLst>
          </p:cNvPr>
          <p:cNvGrpSpPr>
            <a:grpSpLocks noChangeAspect="1"/>
          </p:cNvGrpSpPr>
          <p:nvPr/>
        </p:nvGrpSpPr>
        <p:grpSpPr>
          <a:xfrm>
            <a:off x="1238250" y="4205288"/>
            <a:ext cx="12344400" cy="4540747"/>
            <a:chOff x="0" y="3530509"/>
            <a:chExt cx="9144002" cy="3363516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05A8E7E-0E75-4E0B-A9AC-9ED998EA0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3537654"/>
              <a:ext cx="4572000" cy="1694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5DA6BA12-3B60-DB54-2C84-C2D3CFF79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530509"/>
              <a:ext cx="4572000" cy="1687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948DAFC9-7637-0CD1-D80B-AA8546628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199368"/>
              <a:ext cx="4572000" cy="1694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2A9D2B9B-9464-FBB5-CD0D-6AFD81261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1" y="5199368"/>
              <a:ext cx="4572001" cy="1694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4612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27635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Observatorio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de las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SbN</a:t>
            </a:r>
            <a:endParaRPr lang="en-US" sz="7499" dirty="0">
              <a:solidFill>
                <a:srgbClr val="000000"/>
              </a:solidFill>
              <a:latin typeface="RoxboroughCF Medium"/>
            </a:endParaRP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174B1A4-1F4D-9525-E0E6-F893F38F43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991" y="2271953"/>
            <a:ext cx="1587860" cy="147608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EF92D25-73A7-A230-BBA4-DAD9FA6EA379}"/>
              </a:ext>
            </a:extLst>
          </p:cNvPr>
          <p:cNvSpPr txBox="1"/>
          <p:nvPr/>
        </p:nvSpPr>
        <p:spPr>
          <a:xfrm>
            <a:off x="2581581" y="2267352"/>
            <a:ext cx="984940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DIVULGACIÓN Y DEBATE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Información libre y accesible. Escaparate de proyectos, participación en publicaciones y eventos.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D2F66BF-A14E-46E5-10E5-FA51E59C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4789" y="4664751"/>
            <a:ext cx="5744771" cy="40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oluciones basadas en la naturaleza (GT-10)">
            <a:extLst>
              <a:ext uri="{FF2B5EF4-FFF2-40B4-BE49-F238E27FC236}">
                <a16:creationId xmlns:a16="http://schemas.microsoft.com/office/drawing/2014/main" id="{85060BD3-B030-0758-9C30-576BD23AC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210" y="4351951"/>
            <a:ext cx="3653325" cy="21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Naturaleza y ciudad: una pareja de éxito (ST-15)">
            <a:extLst>
              <a:ext uri="{FF2B5EF4-FFF2-40B4-BE49-F238E27FC236}">
                <a16:creationId xmlns:a16="http://schemas.microsoft.com/office/drawing/2014/main" id="{9E5F07D6-116E-6BD2-41CC-5EDE7CF18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6557" y="6890107"/>
            <a:ext cx="3653325" cy="21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Reunión del GT SBN (AP-6)">
            <a:extLst>
              <a:ext uri="{FF2B5EF4-FFF2-40B4-BE49-F238E27FC236}">
                <a16:creationId xmlns:a16="http://schemas.microsoft.com/office/drawing/2014/main" id="{05B99B5B-4DC1-CF33-4C87-7897ED8B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328" y="5375225"/>
            <a:ext cx="3653323" cy="21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989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27635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Observatorio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de las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SbN</a:t>
            </a:r>
            <a:endParaRPr lang="en-US" sz="7499" dirty="0">
              <a:solidFill>
                <a:srgbClr val="000000"/>
              </a:solidFill>
              <a:latin typeface="RoxboroughCF Medium"/>
            </a:endParaRP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2794D2C-4B70-0BD5-7C1E-FBC33FE70AF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3006434"/>
            <a:ext cx="3527993" cy="5010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EA288F-C9B5-A3C5-4A56-5CFACED417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948" y="3006434"/>
            <a:ext cx="3730271" cy="5010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Portada documento">
            <a:extLst>
              <a:ext uri="{FF2B5EF4-FFF2-40B4-BE49-F238E27FC236}">
                <a16:creationId xmlns:a16="http://schemas.microsoft.com/office/drawing/2014/main" id="{4EE9C8C8-DCBA-0E86-80AE-D3C8A33C1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6374" y="3006434"/>
            <a:ext cx="3601019" cy="5010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6BC56BA-0A37-4064-6A76-A51E61750F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3009898"/>
            <a:ext cx="3588790" cy="501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771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18F508D3-290C-4C84-DC05-3A5D832A43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536" y="3303644"/>
            <a:ext cx="6965003" cy="530515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814387"/>
            <a:ext cx="12763500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Pioneros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: Vitoria-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Gasteiz</a:t>
            </a:r>
            <a:endParaRPr lang="en-US" sz="7499" dirty="0">
              <a:solidFill>
                <a:srgbClr val="000000"/>
              </a:solidFill>
              <a:latin typeface="RoxboroughCF Medium"/>
            </a:endParaRPr>
          </a:p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Capital Verde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Europea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2012</a:t>
            </a: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870B1C5F-F96D-327F-72D5-097D66FA047A}"/>
              </a:ext>
            </a:extLst>
          </p:cNvPr>
          <p:cNvGrpSpPr/>
          <p:nvPr/>
        </p:nvGrpSpPr>
        <p:grpSpPr>
          <a:xfrm>
            <a:off x="7166348" y="3509422"/>
            <a:ext cx="6144870" cy="2107650"/>
            <a:chOff x="5622587" y="1704463"/>
            <a:chExt cx="6144870" cy="210765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23FB3D8A-6DFF-9805-BB1F-6FA088087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4950" y="1704463"/>
              <a:ext cx="4412507" cy="2107650"/>
            </a:xfrm>
            <a:prstGeom prst="rect">
              <a:avLst/>
            </a:prstGeom>
          </p:spPr>
        </p:pic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65F7C185-B329-8084-5AE4-CC0FB12B6B14}"/>
                </a:ext>
              </a:extLst>
            </p:cNvPr>
            <p:cNvCxnSpPr>
              <a:endCxn id="9" idx="1"/>
            </p:cNvCxnSpPr>
            <p:nvPr/>
          </p:nvCxnSpPr>
          <p:spPr>
            <a:xfrm flipV="1">
              <a:off x="5622587" y="2758288"/>
              <a:ext cx="1732363" cy="558844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9C6EF4F1-39E3-BFB5-1487-1EBC7791D4B6}"/>
                </a:ext>
              </a:extLst>
            </p:cNvPr>
            <p:cNvSpPr txBox="1"/>
            <p:nvPr/>
          </p:nvSpPr>
          <p:spPr>
            <a:xfrm>
              <a:off x="7354950" y="3535114"/>
              <a:ext cx="4412507" cy="276999"/>
            </a:xfrm>
            <a:prstGeom prst="rect">
              <a:avLst/>
            </a:prstGeom>
            <a:solidFill>
              <a:schemeClr val="tx1">
                <a:alpha val="74902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ES_tradnl"/>
              </a:defPPr>
              <a:lvl1pPr algn="r">
                <a:defRPr sz="1200">
                  <a:solidFill>
                    <a:schemeClr val="bg1">
                      <a:lumMod val="95000"/>
                    </a:schemeClr>
                  </a:solidFill>
                </a:defRPr>
              </a:lvl1pPr>
            </a:lstStyle>
            <a:p>
              <a:r>
                <a:rPr lang="es-ES" dirty="0"/>
                <a:t>Humedales de Salburua. Ayuntamiento de Vitoria-Gasteiz.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1B4FA2A-25B9-6A5E-82A1-7C79B80968B3}"/>
              </a:ext>
            </a:extLst>
          </p:cNvPr>
          <p:cNvGrpSpPr/>
          <p:nvPr/>
        </p:nvGrpSpPr>
        <p:grpSpPr>
          <a:xfrm>
            <a:off x="5522374" y="5749035"/>
            <a:ext cx="7806144" cy="2716334"/>
            <a:chOff x="3978613" y="3944076"/>
            <a:chExt cx="7806144" cy="2716334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B148DCBA-6D8B-EDB7-FA7F-98DFEABC9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4950" y="3944076"/>
              <a:ext cx="4412507" cy="2716334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7A344ED6-9FF3-20AB-1E07-5037AB4D1D31}"/>
                </a:ext>
              </a:extLst>
            </p:cNvPr>
            <p:cNvSpPr txBox="1"/>
            <p:nvPr/>
          </p:nvSpPr>
          <p:spPr>
            <a:xfrm>
              <a:off x="7354951" y="6383411"/>
              <a:ext cx="4429806" cy="276999"/>
            </a:xfrm>
            <a:prstGeom prst="rect">
              <a:avLst/>
            </a:prstGeom>
            <a:solidFill>
              <a:schemeClr val="tx1">
                <a:alpha val="74902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ES_tradnl"/>
              </a:defPPr>
              <a:lvl1pPr algn="r">
                <a:defRPr sz="1200">
                  <a:solidFill>
                    <a:schemeClr val="bg1">
                      <a:lumMod val="95000"/>
                    </a:schemeClr>
                  </a:solidFill>
                </a:defRPr>
              </a:lvl1pPr>
            </a:lstStyle>
            <a:p>
              <a:r>
                <a:rPr lang="es-ES" dirty="0"/>
                <a:t>Jardín Botánico de </a:t>
              </a:r>
              <a:r>
                <a:rPr lang="es-ES" dirty="0" err="1"/>
                <a:t>Olarizu</a:t>
              </a:r>
              <a:r>
                <a:rPr lang="es-ES" dirty="0"/>
                <a:t>. Ayto. de Vitoria-Gasteiz.</a:t>
              </a:r>
            </a:p>
          </p:txBody>
        </p: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D035BDDA-7E85-251A-EC0F-4F34624473B9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V="1">
              <a:off x="3978613" y="5302243"/>
              <a:ext cx="3376337" cy="184157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0056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2206" y="2992454"/>
            <a:ext cx="6336482" cy="256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449"/>
              </a:lnSpc>
              <a:spcBef>
                <a:spcPct val="0"/>
              </a:spcBef>
            </a:pPr>
            <a:r>
              <a:rPr lang="es-ES" sz="2299" dirty="0">
                <a:solidFill>
                  <a:srgbClr val="000000"/>
                </a:solidFill>
                <a:latin typeface="Roboto"/>
              </a:rPr>
              <a:t>Promovemos </a:t>
            </a:r>
            <a:r>
              <a:rPr lang="es-ES" sz="2299" b="1" dirty="0">
                <a:solidFill>
                  <a:srgbClr val="000000"/>
                </a:solidFill>
                <a:latin typeface="Roboto"/>
              </a:rPr>
              <a:t>redes de colaboración sobre el medio ambiente </a:t>
            </a:r>
            <a:r>
              <a:rPr lang="es-ES" sz="2299" dirty="0">
                <a:solidFill>
                  <a:srgbClr val="000000"/>
                </a:solidFill>
                <a:latin typeface="Roboto"/>
              </a:rPr>
              <a:t>entre los gobiernos, el sector privado y la sociedad civil, creando espacios de encuentro y diálogo y contribuyendo a la creación de conocimiento compartido en relación a la transición ecológica.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02206" y="893125"/>
            <a:ext cx="8217993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¿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Qué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es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Conama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?</a:t>
            </a:r>
          </a:p>
        </p:txBody>
      </p:sp>
      <p:pic>
        <p:nvPicPr>
          <p:cNvPr id="42" name="Picture 5" descr="La marca">
            <a:extLst>
              <a:ext uri="{FF2B5EF4-FFF2-40B4-BE49-F238E27FC236}">
                <a16:creationId xmlns:a16="http://schemas.microsoft.com/office/drawing/2014/main" id="{2114F2BC-CDC6-CFB7-AEE4-7646662D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4CAA714F-9790-FA80-47CD-14C073CB4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 descr="LOGO Observatorio Residuos completo.jpg">
            <a:extLst>
              <a:ext uri="{FF2B5EF4-FFF2-40B4-BE49-F238E27FC236}">
                <a16:creationId xmlns:a16="http://schemas.microsoft.com/office/drawing/2014/main" id="{71A96304-56A1-3984-F515-2AE4EF4C0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onama Genera">
            <a:extLst>
              <a:ext uri="{FF2B5EF4-FFF2-40B4-BE49-F238E27FC236}">
                <a16:creationId xmlns:a16="http://schemas.microsoft.com/office/drawing/2014/main" id="{BEB5D804-307C-6A56-18F6-7B0C12A14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0551" y="3008709"/>
            <a:ext cx="3362960" cy="224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34F2F9C-DD4B-4404-DDA7-2B69A610EE9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9237" y="2991757"/>
            <a:ext cx="3388464" cy="2258976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427E3BB5-6AA0-3128-7AA9-96C0E83847AE}"/>
              </a:ext>
            </a:extLst>
          </p:cNvPr>
          <p:cNvGrpSpPr/>
          <p:nvPr/>
        </p:nvGrpSpPr>
        <p:grpSpPr>
          <a:xfrm>
            <a:off x="2024570" y="6491396"/>
            <a:ext cx="11351961" cy="1593487"/>
            <a:chOff x="299672" y="5110794"/>
            <a:chExt cx="11351961" cy="1593487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5DFCAA7-B8E1-4C4F-7558-B9ECB6558B64}"/>
                </a:ext>
              </a:extLst>
            </p:cNvPr>
            <p:cNvSpPr txBox="1"/>
            <p:nvPr/>
          </p:nvSpPr>
          <p:spPr>
            <a:xfrm>
              <a:off x="299672" y="6119506"/>
              <a:ext cx="16987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/>
                <a:t>ESPACIOS DE DIÁLOGO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F7D48C85-69C4-B50A-A672-AD922BAE8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995" y="5124561"/>
              <a:ext cx="978154" cy="974661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ED55F38-62B4-787C-23BC-4C94CE26E316}"/>
                </a:ext>
              </a:extLst>
            </p:cNvPr>
            <p:cNvSpPr txBox="1"/>
            <p:nvPr/>
          </p:nvSpPr>
          <p:spPr>
            <a:xfrm>
              <a:off x="2716399" y="6242616"/>
              <a:ext cx="1698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/>
                <a:t>INFORMES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F820527-E86F-D075-9A5E-EA6FB0B5BC87}"/>
                </a:ext>
              </a:extLst>
            </p:cNvPr>
            <p:cNvSpPr txBox="1"/>
            <p:nvPr/>
          </p:nvSpPr>
          <p:spPr>
            <a:xfrm>
              <a:off x="5225042" y="6242616"/>
              <a:ext cx="1698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/>
                <a:t>PROYECTOS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73F31D0B-6ADA-3B38-3764-5EFAF95A921D}"/>
                </a:ext>
              </a:extLst>
            </p:cNvPr>
            <p:cNvSpPr txBox="1"/>
            <p:nvPr/>
          </p:nvSpPr>
          <p:spPr>
            <a:xfrm>
              <a:off x="7542979" y="6242616"/>
              <a:ext cx="1698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/>
                <a:t>CAMPAÑAS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EB347865-4B2B-AE68-F6A6-DACA62B95C18}"/>
                </a:ext>
              </a:extLst>
            </p:cNvPr>
            <p:cNvSpPr txBox="1"/>
            <p:nvPr/>
          </p:nvSpPr>
          <p:spPr>
            <a:xfrm>
              <a:off x="9952834" y="6242616"/>
              <a:ext cx="1698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/>
                <a:t>CURSOS</a:t>
              </a:r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D1AF4D6-3A8E-669F-0134-672DB081A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6652" y="5120927"/>
              <a:ext cx="978295" cy="978295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E922ADE4-BE4F-FBAF-B871-210065323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3450" y="5117562"/>
              <a:ext cx="978154" cy="98166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141A687A-D790-62DF-223D-594DB152B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0107" y="5127836"/>
              <a:ext cx="964545" cy="961112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A781F2D2-7CA6-0704-C2E3-1B8C2A1C6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13156" y="5110794"/>
              <a:ext cx="978154" cy="978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332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2763500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Parque de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Inundación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La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Marjal</a:t>
            </a:r>
            <a:endParaRPr lang="en-US" sz="7499" dirty="0">
              <a:solidFill>
                <a:srgbClr val="000000"/>
              </a:solidFill>
              <a:latin typeface="RoxboroughCF Medium"/>
            </a:endParaRP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6F7DB5F-D093-7F4B-E5D0-056361597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200923"/>
            <a:ext cx="1439007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389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2763500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Aliviaderos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verdes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en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el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Manzanares</a:t>
            </a: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D82B17B-243C-D672-50DC-CD70E54D68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3341522"/>
            <a:ext cx="6415052" cy="38995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B9511D6-D418-226B-D2B6-D2F2887E0B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377" y="7640814"/>
            <a:ext cx="8260303" cy="564425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4FE120E6-3B3F-87F2-438A-DF87EA3860C4}"/>
              </a:ext>
            </a:extLst>
          </p:cNvPr>
          <p:cNvGrpSpPr/>
          <p:nvPr/>
        </p:nvGrpSpPr>
        <p:grpSpPr>
          <a:xfrm>
            <a:off x="4093079" y="8385940"/>
            <a:ext cx="6791538" cy="562549"/>
            <a:chOff x="0" y="0"/>
            <a:chExt cx="5286614" cy="427990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90A653F9-36A8-8214-C662-20BB13037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709" y="135802"/>
              <a:ext cx="1017905" cy="16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Imagen 18" descr="Texto&#10;&#10;Descripción generada automáticamente">
              <a:extLst>
                <a:ext uri="{FF2B5EF4-FFF2-40B4-BE49-F238E27FC236}">
                  <a16:creationId xmlns:a16="http://schemas.microsoft.com/office/drawing/2014/main" id="{1F211CAC-C4F4-7B0E-D18A-380A7F7F9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0983" y="31687"/>
              <a:ext cx="2581910" cy="371475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70B559DE-1402-9D12-9F0F-74886654C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53185" cy="4279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452D55A0-33E3-CAA5-82FF-427C6F7881D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255" y="2998590"/>
            <a:ext cx="3567501" cy="4523867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7DB391E9-1FEC-3D67-DA71-4D3A1ACF10C3}"/>
              </a:ext>
            </a:extLst>
          </p:cNvPr>
          <p:cNvSpPr/>
          <p:nvPr/>
        </p:nvSpPr>
        <p:spPr>
          <a:xfrm>
            <a:off x="1676399" y="2712342"/>
            <a:ext cx="11811001" cy="627843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5925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2763500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Acupuntura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verde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: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Cornellà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de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Llobregat</a:t>
            </a:r>
            <a:endParaRPr lang="en-US" sz="7499" dirty="0">
              <a:solidFill>
                <a:srgbClr val="000000"/>
              </a:solidFill>
              <a:latin typeface="RoxboroughCF Medium"/>
            </a:endParaRP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DB24689-5D2A-E1AE-3641-7FE67AA8D3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009900"/>
            <a:ext cx="9049224" cy="5334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B4D96C-4333-43E4-CB40-1FDD189974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0" y="3611334"/>
            <a:ext cx="5175777" cy="399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4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IFE EcoTimberCell entre los finalistas al concurso de Ecodiseño de Conama 2020">
            <a:extLst>
              <a:ext uri="{FF2B5EF4-FFF2-40B4-BE49-F238E27FC236}">
                <a16:creationId xmlns:a16="http://schemas.microsoft.com/office/drawing/2014/main" id="{E3603306-7CB8-AB41-BB19-E77BE379B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29100"/>
            <a:ext cx="8872674" cy="486235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1028700" y="814387"/>
            <a:ext cx="127635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LIFE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EcoTimberCell</a:t>
            </a:r>
            <a:endParaRPr lang="en-US" sz="7499" dirty="0">
              <a:solidFill>
                <a:srgbClr val="000000"/>
              </a:solidFill>
              <a:latin typeface="RoxboroughCF Medium"/>
            </a:endParaRP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LIFE EcoTimberCell entre los finalistas al concurso de Ecodiseño de Conama 2020">
            <a:extLst>
              <a:ext uri="{FF2B5EF4-FFF2-40B4-BE49-F238E27FC236}">
                <a16:creationId xmlns:a16="http://schemas.microsoft.com/office/drawing/2014/main" id="{CBA4F60D-0B30-54E0-3AD0-9F11A87B8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16" y="2451135"/>
            <a:ext cx="5067247" cy="33781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7020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2763500" cy="284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Colaboración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público-privada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: Proyecto LIFE Cala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Millor</a:t>
            </a:r>
            <a:endParaRPr lang="en-US" sz="7499" dirty="0">
              <a:solidFill>
                <a:srgbClr val="000000"/>
              </a:solidFill>
              <a:latin typeface="RoxboroughCF Medium"/>
            </a:endParaRP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422BCE8-90FC-7190-83AC-2DFCF201D7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699" y="3992918"/>
            <a:ext cx="13449301" cy="43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94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a marca">
            <a:extLst>
              <a:ext uri="{FF2B5EF4-FFF2-40B4-BE49-F238E27FC236}">
                <a16:creationId xmlns:a16="http://schemas.microsoft.com/office/drawing/2014/main" id="{3E17CA39-5690-24AE-C8CA-05219D9F1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474" y="8331397"/>
            <a:ext cx="5116931" cy="153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3663D64D-46B2-0FCC-EC56-2154DADA5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9800" y="8331396"/>
            <a:ext cx="3710049" cy="170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4 Imagen" descr="LOGO Observatorio Residuos completo.jpg">
            <a:extLst>
              <a:ext uri="{FF2B5EF4-FFF2-40B4-BE49-F238E27FC236}">
                <a16:creationId xmlns:a16="http://schemas.microsoft.com/office/drawing/2014/main" id="{DAFF4922-0D7C-909F-22D1-37FFDFF9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2252" y="1104900"/>
            <a:ext cx="565794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A415C89E-6213-82B4-6B37-75B2B0DFF7C7}"/>
              </a:ext>
            </a:extLst>
          </p:cNvPr>
          <p:cNvSpPr txBox="1"/>
          <p:nvPr/>
        </p:nvSpPr>
        <p:spPr>
          <a:xfrm>
            <a:off x="3241122" y="4746040"/>
            <a:ext cx="9220200" cy="27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 lang="en-US" sz="6600" b="1" dirty="0">
              <a:latin typeface="Roboto"/>
            </a:endParaRPr>
          </a:p>
          <a:p>
            <a:pPr algn="ctr">
              <a:lnSpc>
                <a:spcPts val="4200"/>
              </a:lnSpc>
            </a:pPr>
            <a:r>
              <a:rPr lang="en-US" sz="6600" b="1" dirty="0">
                <a:latin typeface="Roboto"/>
              </a:rPr>
              <a:t>GRACIAS!</a:t>
            </a:r>
          </a:p>
          <a:p>
            <a:pPr algn="ctr">
              <a:lnSpc>
                <a:spcPts val="4200"/>
              </a:lnSpc>
            </a:pPr>
            <a:endParaRPr lang="en-US" sz="6600" b="1" dirty="0">
              <a:latin typeface="Roboto"/>
            </a:endParaRPr>
          </a:p>
          <a:p>
            <a:pPr algn="ctr">
              <a:lnSpc>
                <a:spcPts val="4200"/>
              </a:lnSpc>
            </a:pPr>
            <a:r>
              <a:rPr lang="en-US" sz="6600" b="1" dirty="0">
                <a:latin typeface="Roboto"/>
              </a:rPr>
              <a:t>ESKERRIK ASKO </a:t>
            </a:r>
          </a:p>
          <a:p>
            <a:pPr algn="ctr">
              <a:lnSpc>
                <a:spcPts val="4200"/>
              </a:lnSpc>
            </a:pPr>
            <a:endParaRPr lang="en-US" sz="6600" b="1" dirty="0">
              <a:latin typeface="Roboto"/>
            </a:endParaRPr>
          </a:p>
        </p:txBody>
      </p:sp>
      <p:pic>
        <p:nvPicPr>
          <p:cNvPr id="1026" name="Picture 2" descr="Semana Europea de Prevención de Residuos 2023. Gobierno de ...">
            <a:extLst>
              <a:ext uri="{FF2B5EF4-FFF2-40B4-BE49-F238E27FC236}">
                <a16:creationId xmlns:a16="http://schemas.microsoft.com/office/drawing/2014/main" id="{78A03945-AD02-18ED-6505-801CA6ABA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8096250"/>
            <a:ext cx="1586212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10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2206" y="2992454"/>
            <a:ext cx="6336482" cy="2580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49"/>
              </a:lnSpc>
              <a:spcBef>
                <a:spcPct val="0"/>
              </a:spcBef>
            </a:pPr>
            <a:r>
              <a:rPr lang="es-ES" sz="2299" b="1" dirty="0">
                <a:solidFill>
                  <a:srgbClr val="000000"/>
                </a:solidFill>
                <a:latin typeface="Roboto"/>
              </a:rPr>
              <a:t>Principal congreso ambiental en España </a:t>
            </a:r>
            <a:r>
              <a:rPr lang="es-ES" sz="2299" dirty="0">
                <a:solidFill>
                  <a:srgbClr val="000000"/>
                </a:solidFill>
                <a:latin typeface="Roboto"/>
              </a:rPr>
              <a:t>con más de 5.000 participantes en su última edición de 2022 y una red de más de 500 instituciones colaboradoras, entre las que hay empresas, administraciones, universidades, centros tecnológicos y entidades del tercer sector.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02206" y="893125"/>
            <a:ext cx="13018594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s-ES" sz="7499" dirty="0">
                <a:solidFill>
                  <a:srgbClr val="000000"/>
                </a:solidFill>
                <a:latin typeface="RoxboroughCF Medium"/>
              </a:rPr>
              <a:t>Congreso Nacional del Medio Ambiente - CONAMA</a:t>
            </a:r>
          </a:p>
        </p:txBody>
      </p:sp>
      <p:pic>
        <p:nvPicPr>
          <p:cNvPr id="42" name="Picture 5" descr="La marca">
            <a:extLst>
              <a:ext uri="{FF2B5EF4-FFF2-40B4-BE49-F238E27FC236}">
                <a16:creationId xmlns:a16="http://schemas.microsoft.com/office/drawing/2014/main" id="{2114F2BC-CDC6-CFB7-AEE4-7646662D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4CAA714F-9790-FA80-47CD-14C073CB4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 descr="LOGO Observatorio Residuos completo.jpg">
            <a:extLst>
              <a:ext uri="{FF2B5EF4-FFF2-40B4-BE49-F238E27FC236}">
                <a16:creationId xmlns:a16="http://schemas.microsoft.com/office/drawing/2014/main" id="{71A96304-56A1-3984-F515-2AE4EF4C0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9A19D23-38BA-4B57-A1A9-0F9A52B00A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424" y="5778127"/>
            <a:ext cx="6357264" cy="29718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C47ABFE-8AE6-448F-1590-DD336B6903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9539" y="3017694"/>
            <a:ext cx="5743257" cy="552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16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02206" y="893125"/>
            <a:ext cx="13018594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s-ES" sz="7499" dirty="0">
                <a:solidFill>
                  <a:srgbClr val="000000"/>
                </a:solidFill>
                <a:latin typeface="RoxboroughCF Medium"/>
              </a:rPr>
              <a:t>¿Qué son las Soluciones basadas en la Naturaleza?</a:t>
            </a:r>
          </a:p>
        </p:txBody>
      </p:sp>
      <p:pic>
        <p:nvPicPr>
          <p:cNvPr id="42" name="Picture 5" descr="La marca">
            <a:extLst>
              <a:ext uri="{FF2B5EF4-FFF2-40B4-BE49-F238E27FC236}">
                <a16:creationId xmlns:a16="http://schemas.microsoft.com/office/drawing/2014/main" id="{2114F2BC-CDC6-CFB7-AEE4-7646662D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4CAA714F-9790-FA80-47CD-14C073CB4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 descr="LOGO Observatorio Residuos completo.jpg">
            <a:extLst>
              <a:ext uri="{FF2B5EF4-FFF2-40B4-BE49-F238E27FC236}">
                <a16:creationId xmlns:a16="http://schemas.microsoft.com/office/drawing/2014/main" id="{71A96304-56A1-3984-F515-2AE4EF4C0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9151A65-DEF3-4F9B-1006-95A20CE830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83" y="2888951"/>
            <a:ext cx="13283817" cy="621328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849136B-2FFA-6CFD-43A3-2CEF6C87AEC7}"/>
              </a:ext>
            </a:extLst>
          </p:cNvPr>
          <p:cNvSpPr txBox="1"/>
          <p:nvPr/>
        </p:nvSpPr>
        <p:spPr>
          <a:xfrm>
            <a:off x="14173200" y="8184439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solidFill>
                  <a:srgbClr val="0070C0"/>
                </a:solidFill>
                <a:hlinkClick r:id="rId6"/>
              </a:rPr>
              <a:t>®</a:t>
            </a:r>
            <a:endParaRPr lang="es-E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21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02206" y="893125"/>
            <a:ext cx="13018594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s-ES" sz="7499" dirty="0">
                <a:solidFill>
                  <a:srgbClr val="000000"/>
                </a:solidFill>
                <a:latin typeface="RoxboroughCF Medium"/>
              </a:rPr>
              <a:t>¿Qué son las Soluciones basadas en la Naturaleza?</a:t>
            </a:r>
          </a:p>
        </p:txBody>
      </p:sp>
      <p:pic>
        <p:nvPicPr>
          <p:cNvPr id="42" name="Picture 5" descr="La marca">
            <a:extLst>
              <a:ext uri="{FF2B5EF4-FFF2-40B4-BE49-F238E27FC236}">
                <a16:creationId xmlns:a16="http://schemas.microsoft.com/office/drawing/2014/main" id="{2114F2BC-CDC6-CFB7-AEE4-7646662D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4CAA714F-9790-FA80-47CD-14C073CB4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 descr="LOGO Observatorio Residuos completo.jpg">
            <a:extLst>
              <a:ext uri="{FF2B5EF4-FFF2-40B4-BE49-F238E27FC236}">
                <a16:creationId xmlns:a16="http://schemas.microsoft.com/office/drawing/2014/main" id="{71A96304-56A1-3984-F515-2AE4EF4C0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E8DE38B-1A61-9A17-48CA-E895CD7DBF46}"/>
              </a:ext>
            </a:extLst>
          </p:cNvPr>
          <p:cNvSpPr txBox="1"/>
          <p:nvPr/>
        </p:nvSpPr>
        <p:spPr>
          <a:xfrm>
            <a:off x="1002206" y="2897105"/>
            <a:ext cx="11799394" cy="186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99" dirty="0">
                <a:solidFill>
                  <a:srgbClr val="000000"/>
                </a:solidFill>
                <a:latin typeface="Roboto"/>
              </a:rPr>
              <a:t>Las Soluciones basadas en la Naturaleza (SbN) son </a:t>
            </a:r>
            <a:r>
              <a:rPr lang="es-ES" sz="2299" b="1" dirty="0">
                <a:solidFill>
                  <a:srgbClr val="00B0F0"/>
                </a:solidFill>
                <a:latin typeface="Roboto"/>
              </a:rPr>
              <a:t>enfoques, acciones o procesos </a:t>
            </a:r>
            <a:r>
              <a:rPr lang="es-ES" sz="2299" dirty="0">
                <a:solidFill>
                  <a:srgbClr val="000000"/>
                </a:solidFill>
                <a:latin typeface="Roboto"/>
              </a:rPr>
              <a:t>que utilizan los </a:t>
            </a:r>
            <a:r>
              <a:rPr lang="es-ES" sz="2299" b="1" dirty="0">
                <a:solidFill>
                  <a:srgbClr val="00B0F0"/>
                </a:solidFill>
                <a:latin typeface="Roboto"/>
              </a:rPr>
              <a:t>principios de la naturaleza </a:t>
            </a:r>
            <a:r>
              <a:rPr lang="es-ES" sz="2299" dirty="0">
                <a:solidFill>
                  <a:srgbClr val="000000"/>
                </a:solidFill>
                <a:latin typeface="Roboto"/>
              </a:rPr>
              <a:t>para dar </a:t>
            </a:r>
            <a:r>
              <a:rPr lang="es-ES" sz="2299" b="1" dirty="0">
                <a:solidFill>
                  <a:srgbClr val="00B0F0"/>
                </a:solidFill>
                <a:latin typeface="Roboto"/>
              </a:rPr>
              <a:t>solución a distintos problemas </a:t>
            </a:r>
            <a:r>
              <a:rPr lang="es-ES" sz="2299" dirty="0">
                <a:solidFill>
                  <a:srgbClr val="000000"/>
                </a:solidFill>
                <a:latin typeface="Roboto"/>
              </a:rPr>
              <a:t>relacionados con la gestión territorial y urbana como la adaptación al cambio climático, la gestión de los recursos, el agua, la seguridad alimentaria o la calidad del aire y el entorno (UICN).</a:t>
            </a:r>
          </a:p>
        </p:txBody>
      </p:sp>
      <p:pic>
        <p:nvPicPr>
          <p:cNvPr id="9" name="Picture 2" descr="https://www.researchgate.net/profile/Alvaro-Garitano-Zavala/publication/311617982/figure/fig4/AS:439197677953027@1481724294528/Figura-26-Relacion-de-los-servicios-ecosistemicos-o-servicios-ambientales-con-los_W640.jpg">
            <a:extLst>
              <a:ext uri="{FF2B5EF4-FFF2-40B4-BE49-F238E27FC236}">
                <a16:creationId xmlns:a16="http://schemas.microsoft.com/office/drawing/2014/main" id="{8F0EC3D2-02AC-0777-E66F-4FEB0B84F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5732" y="4864537"/>
            <a:ext cx="7303594" cy="356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140ABFB-DB66-D3B1-9899-5345427D46FD}"/>
              </a:ext>
            </a:extLst>
          </p:cNvPr>
          <p:cNvSpPr txBox="1"/>
          <p:nvPr/>
        </p:nvSpPr>
        <p:spPr>
          <a:xfrm>
            <a:off x="5225503" y="8493949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Fuente: Desarrollo Urbano Sostenible Una visión desde la Biología. Universidad Mayor de San Andrés. 2016</a:t>
            </a:r>
          </a:p>
        </p:txBody>
      </p:sp>
    </p:spTree>
    <p:extLst>
      <p:ext uri="{BB962C8B-B14F-4D97-AF65-F5344CB8AC3E}">
        <p14:creationId xmlns:p14="http://schemas.microsoft.com/office/powerpoint/2010/main" val="964709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oluciones basadas en la naturaleza">
            <a:extLst>
              <a:ext uri="{FF2B5EF4-FFF2-40B4-BE49-F238E27FC236}">
                <a16:creationId xmlns:a16="http://schemas.microsoft.com/office/drawing/2014/main" id="{EFB47B27-7598-C52A-9B40-6B16C7EC6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87869"/>
            <a:ext cx="8441998" cy="942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La marca">
            <a:extLst>
              <a:ext uri="{FF2B5EF4-FFF2-40B4-BE49-F238E27FC236}">
                <a16:creationId xmlns:a16="http://schemas.microsoft.com/office/drawing/2014/main" id="{2114F2BC-CDC6-CFB7-AEE4-7646662D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4CAA714F-9790-FA80-47CD-14C073CB4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 descr="LOGO Observatorio Residuos completo.jpg">
            <a:extLst>
              <a:ext uri="{FF2B5EF4-FFF2-40B4-BE49-F238E27FC236}">
                <a16:creationId xmlns:a16="http://schemas.microsoft.com/office/drawing/2014/main" id="{71A96304-56A1-3984-F515-2AE4EF4C0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927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Te gustaría aplicar el enfoque de Soluciones basadas en la Naturaleza a  proyectos en tu ciudad? - Artículo | IUCN">
            <a:extLst>
              <a:ext uri="{FF2B5EF4-FFF2-40B4-BE49-F238E27FC236}">
                <a16:creationId xmlns:a16="http://schemas.microsoft.com/office/drawing/2014/main" id="{DA44F946-84A0-E273-E01F-AAC6C502A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9338" y="2761941"/>
            <a:ext cx="10768519" cy="241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9F2DDF4C-847B-213E-9665-D3B8601CB4A0}"/>
              </a:ext>
            </a:extLst>
          </p:cNvPr>
          <p:cNvGrpSpPr/>
          <p:nvPr/>
        </p:nvGrpSpPr>
        <p:grpSpPr>
          <a:xfrm>
            <a:off x="2432143" y="5143500"/>
            <a:ext cx="1198673" cy="2575397"/>
            <a:chOff x="944545" y="3997194"/>
            <a:chExt cx="1198673" cy="2575397"/>
          </a:xfrm>
        </p:grpSpPr>
        <p:pic>
          <p:nvPicPr>
            <p:cNvPr id="6" name="Picture 4" descr="La Asamblea General adopta la Agenda 2030 para el Desarrollo Sostenible -  Desarrollo Sostenible">
              <a:extLst>
                <a:ext uri="{FF2B5EF4-FFF2-40B4-BE49-F238E27FC236}">
                  <a16:creationId xmlns:a16="http://schemas.microsoft.com/office/drawing/2014/main" id="{397CE3B4-651E-20E4-ED50-92438C38FD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4545" y="3997194"/>
              <a:ext cx="1152835" cy="1236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La Asamblea General adopta la Agenda 2030 para el Desarrollo Sostenible -  Desarrollo Sostenible">
              <a:extLst>
                <a:ext uri="{FF2B5EF4-FFF2-40B4-BE49-F238E27FC236}">
                  <a16:creationId xmlns:a16="http://schemas.microsoft.com/office/drawing/2014/main" id="{DFB7AB24-790C-EC4C-1A91-4085AD8749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50840" y="5376088"/>
              <a:ext cx="1192378" cy="1196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30188494-A749-0A64-DA82-E1B69DD4EE33}"/>
              </a:ext>
            </a:extLst>
          </p:cNvPr>
          <p:cNvGrpSpPr/>
          <p:nvPr/>
        </p:nvGrpSpPr>
        <p:grpSpPr>
          <a:xfrm>
            <a:off x="3996959" y="5154980"/>
            <a:ext cx="1183904" cy="2544626"/>
            <a:chOff x="2509361" y="4008674"/>
            <a:chExt cx="1183904" cy="2544626"/>
          </a:xfrm>
        </p:grpSpPr>
        <p:pic>
          <p:nvPicPr>
            <p:cNvPr id="9" name="Picture 4" descr="La Asamblea General adopta la Agenda 2030 para el Desarrollo Sostenible -  Desarrollo Sostenible">
              <a:extLst>
                <a:ext uri="{FF2B5EF4-FFF2-40B4-BE49-F238E27FC236}">
                  <a16:creationId xmlns:a16="http://schemas.microsoft.com/office/drawing/2014/main" id="{697C3AD9-A42C-8E23-47CE-18774B6A28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09361" y="4008674"/>
              <a:ext cx="1152835" cy="1236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La Asamblea General adopta la Agenda 2030 para el Desarrollo Sostenible -  Desarrollo Sostenible">
              <a:extLst>
                <a:ext uri="{FF2B5EF4-FFF2-40B4-BE49-F238E27FC236}">
                  <a16:creationId xmlns:a16="http://schemas.microsoft.com/office/drawing/2014/main" id="{16FC7992-469B-1DA1-B821-C41ACFBED4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09361" y="5376088"/>
              <a:ext cx="1183904" cy="1177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A38770F-1A45-EC37-882E-494A1B4048EC}"/>
              </a:ext>
            </a:extLst>
          </p:cNvPr>
          <p:cNvGrpSpPr/>
          <p:nvPr/>
        </p:nvGrpSpPr>
        <p:grpSpPr>
          <a:xfrm>
            <a:off x="5609081" y="5154980"/>
            <a:ext cx="868722" cy="2726477"/>
            <a:chOff x="4121483" y="4008674"/>
            <a:chExt cx="868722" cy="2726477"/>
          </a:xfrm>
        </p:grpSpPr>
        <p:pic>
          <p:nvPicPr>
            <p:cNvPr id="15" name="Picture 4" descr="La Asamblea General adopta la Agenda 2030 para el Desarrollo Sostenible -  Desarrollo Sostenible">
              <a:extLst>
                <a:ext uri="{FF2B5EF4-FFF2-40B4-BE49-F238E27FC236}">
                  <a16:creationId xmlns:a16="http://schemas.microsoft.com/office/drawing/2014/main" id="{DBB21C31-30A8-9946-0696-739C100025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21483" y="4008674"/>
              <a:ext cx="868722" cy="85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La Asamblea General adopta la Agenda 2030 para el Desarrollo Sostenible -  Desarrollo Sostenible">
              <a:extLst>
                <a:ext uri="{FF2B5EF4-FFF2-40B4-BE49-F238E27FC236}">
                  <a16:creationId xmlns:a16="http://schemas.microsoft.com/office/drawing/2014/main" id="{5E2BF82E-C7C8-F030-EC21-03D8078250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43707" y="4963258"/>
              <a:ext cx="836855" cy="836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La Asamblea General adopta la Agenda 2030 para el Desarrollo Sostenible -  Desarrollo Sostenible">
              <a:extLst>
                <a:ext uri="{FF2B5EF4-FFF2-40B4-BE49-F238E27FC236}">
                  <a16:creationId xmlns:a16="http://schemas.microsoft.com/office/drawing/2014/main" id="{26D5B578-8650-8D9C-F737-A0679A7237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43709" y="5898297"/>
              <a:ext cx="836854" cy="836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4" descr="La Asamblea General adopta la Agenda 2030 para el Desarrollo Sostenible -  Desarrollo Sostenible">
            <a:extLst>
              <a:ext uri="{FF2B5EF4-FFF2-40B4-BE49-F238E27FC236}">
                <a16:creationId xmlns:a16="http://schemas.microsoft.com/office/drawing/2014/main" id="{AE287246-9B00-AD9B-42E9-4D5850414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5073" y="5148206"/>
            <a:ext cx="1177047" cy="120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D6BF51A1-2C2C-7C3A-A050-FCD57299FA41}"/>
              </a:ext>
            </a:extLst>
          </p:cNvPr>
          <p:cNvGrpSpPr/>
          <p:nvPr/>
        </p:nvGrpSpPr>
        <p:grpSpPr>
          <a:xfrm>
            <a:off x="8489539" y="5143500"/>
            <a:ext cx="1198445" cy="2569139"/>
            <a:chOff x="7001941" y="3997194"/>
            <a:chExt cx="1198445" cy="2569139"/>
          </a:xfrm>
        </p:grpSpPr>
        <p:pic>
          <p:nvPicPr>
            <p:cNvPr id="20" name="Picture 4" descr="La Asamblea General adopta la Agenda 2030 para el Desarrollo Sostenible -  Desarrollo Sostenible">
              <a:extLst>
                <a:ext uri="{FF2B5EF4-FFF2-40B4-BE49-F238E27FC236}">
                  <a16:creationId xmlns:a16="http://schemas.microsoft.com/office/drawing/2014/main" id="{B93DA588-8038-8A48-A7A5-5794A2E187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08265" y="3997194"/>
              <a:ext cx="1192121" cy="1196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La Asamblea General adopta la Agenda 2030 para el Desarrollo Sostenible -  Desarrollo Sostenible">
              <a:extLst>
                <a:ext uri="{FF2B5EF4-FFF2-40B4-BE49-F238E27FC236}">
                  <a16:creationId xmlns:a16="http://schemas.microsoft.com/office/drawing/2014/main" id="{A0BE9229-BFA1-0279-6121-1AA9FC2646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01941" y="5363055"/>
              <a:ext cx="1183904" cy="1203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8710E98-910D-D583-619B-7AA5EEA17D8C}"/>
              </a:ext>
            </a:extLst>
          </p:cNvPr>
          <p:cNvGrpSpPr/>
          <p:nvPr/>
        </p:nvGrpSpPr>
        <p:grpSpPr>
          <a:xfrm>
            <a:off x="10011727" y="5143500"/>
            <a:ext cx="1183904" cy="2517072"/>
            <a:chOff x="8524129" y="3997194"/>
            <a:chExt cx="1183904" cy="2517072"/>
          </a:xfrm>
        </p:grpSpPr>
        <p:pic>
          <p:nvPicPr>
            <p:cNvPr id="23" name="Picture 4" descr="La Asamblea General adopta la Agenda 2030 para el Desarrollo Sostenible -  Desarrollo Sostenible">
              <a:extLst>
                <a:ext uri="{FF2B5EF4-FFF2-40B4-BE49-F238E27FC236}">
                  <a16:creationId xmlns:a16="http://schemas.microsoft.com/office/drawing/2014/main" id="{2FBB9A1C-7346-7FD6-E72A-E691F7F729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524129" y="3997194"/>
              <a:ext cx="1183904" cy="1177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La Asamblea General adopta la Agenda 2030 para el Desarrollo Sostenible -  Desarrollo Sostenible">
              <a:extLst>
                <a:ext uri="{FF2B5EF4-FFF2-40B4-BE49-F238E27FC236}">
                  <a16:creationId xmlns:a16="http://schemas.microsoft.com/office/drawing/2014/main" id="{CF602B73-CEC9-9574-646A-A249DE0B98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549523" y="5355756"/>
              <a:ext cx="1158510" cy="1158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DF997132-68A9-01B7-B654-21B0E8FFA848}"/>
              </a:ext>
            </a:extLst>
          </p:cNvPr>
          <p:cNvGrpSpPr/>
          <p:nvPr/>
        </p:nvGrpSpPr>
        <p:grpSpPr>
          <a:xfrm>
            <a:off x="11634849" y="5154886"/>
            <a:ext cx="1222474" cy="2544720"/>
            <a:chOff x="10147251" y="4008580"/>
            <a:chExt cx="1222474" cy="2544720"/>
          </a:xfrm>
        </p:grpSpPr>
        <p:pic>
          <p:nvPicPr>
            <p:cNvPr id="26" name="Picture 4" descr="La Asamblea General adopta la Agenda 2030 para el Desarrollo Sostenible -  Desarrollo Sostenible">
              <a:extLst>
                <a:ext uri="{FF2B5EF4-FFF2-40B4-BE49-F238E27FC236}">
                  <a16:creationId xmlns:a16="http://schemas.microsoft.com/office/drawing/2014/main" id="{B8FA6AAB-C574-471B-754A-6DBFC55E47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177604" y="4008580"/>
              <a:ext cx="1192121" cy="1196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La Asamblea General adopta la Agenda 2030 para el Desarrollo Sostenible -  Desarrollo Sostenible">
              <a:extLst>
                <a:ext uri="{FF2B5EF4-FFF2-40B4-BE49-F238E27FC236}">
                  <a16:creationId xmlns:a16="http://schemas.microsoft.com/office/drawing/2014/main" id="{A4F3EE38-6271-1735-7243-A6DCD2D41A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147251" y="5376088"/>
              <a:ext cx="1200455" cy="1177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AAC72EC7-4C0C-1E2B-7C69-376139A7020E}"/>
              </a:ext>
            </a:extLst>
          </p:cNvPr>
          <p:cNvGrpSpPr/>
          <p:nvPr/>
        </p:nvGrpSpPr>
        <p:grpSpPr>
          <a:xfrm>
            <a:off x="6156875" y="1146306"/>
            <a:ext cx="3326859" cy="1664208"/>
            <a:chOff x="4669277" y="0"/>
            <a:chExt cx="3326859" cy="1664208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282B3242-541C-F428-81F5-DBA6207BFE81}"/>
                </a:ext>
              </a:extLst>
            </p:cNvPr>
            <p:cNvSpPr/>
            <p:nvPr/>
          </p:nvSpPr>
          <p:spPr>
            <a:xfrm>
              <a:off x="4669277" y="0"/>
              <a:ext cx="3326859" cy="16642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E0C9D099-D569-B01B-7220-D1B65B4FB860}"/>
                </a:ext>
              </a:extLst>
            </p:cNvPr>
            <p:cNvGrpSpPr/>
            <p:nvPr/>
          </p:nvGrpSpPr>
          <p:grpSpPr>
            <a:xfrm>
              <a:off x="4842344" y="130012"/>
              <a:ext cx="2985554" cy="1501698"/>
              <a:chOff x="11673189" y="5304516"/>
              <a:chExt cx="2392259" cy="1203278"/>
            </a:xfrm>
          </p:grpSpPr>
          <p:pic>
            <p:nvPicPr>
              <p:cNvPr id="31" name="Picture 4" descr="La Asamblea General adopta la Agenda 2030 para el Desarrollo Sostenible -  Desarrollo Sostenible">
                <a:extLst>
                  <a:ext uri="{FF2B5EF4-FFF2-40B4-BE49-F238E27FC236}">
                    <a16:creationId xmlns:a16="http://schemas.microsoft.com/office/drawing/2014/main" id="{4BFC6D61-8F82-3847-94D6-2A3EADDA51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1673189" y="5318800"/>
                <a:ext cx="1195754" cy="11656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" descr="La Asamblea General adopta la Agenda 2030 para el Desarrollo Sostenible -  Desarrollo Sostenible">
                <a:extLst>
                  <a:ext uri="{FF2B5EF4-FFF2-40B4-BE49-F238E27FC236}">
                    <a16:creationId xmlns:a16="http://schemas.microsoft.com/office/drawing/2014/main" id="{F9A24F14-7500-1606-DE4F-830F249737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868945" y="5304516"/>
                <a:ext cx="1196503" cy="12032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28023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14387"/>
            <a:ext cx="127635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424"/>
              </a:lnSpc>
              <a:spcBef>
                <a:spcPct val="0"/>
              </a:spcBef>
            </a:pP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Mismo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 </a:t>
            </a:r>
            <a:r>
              <a:rPr lang="en-US" sz="7499" dirty="0" err="1">
                <a:solidFill>
                  <a:srgbClr val="000000"/>
                </a:solidFill>
                <a:latin typeface="RoxboroughCF Medium"/>
              </a:rPr>
              <a:t>problema</a:t>
            </a:r>
            <a:r>
              <a:rPr lang="en-US" sz="7499" dirty="0">
                <a:solidFill>
                  <a:srgbClr val="000000"/>
                </a:solidFill>
                <a:latin typeface="RoxboroughCF Medium"/>
              </a:rPr>
              <a:t>…</a:t>
            </a:r>
          </a:p>
        </p:txBody>
      </p:sp>
      <p:pic>
        <p:nvPicPr>
          <p:cNvPr id="11" name="Picture 5" descr="La marca">
            <a:extLst>
              <a:ext uri="{FF2B5EF4-FFF2-40B4-BE49-F238E27FC236}">
                <a16:creationId xmlns:a16="http://schemas.microsoft.com/office/drawing/2014/main" id="{D905D709-0306-EF54-BC4E-C58E89789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376700"/>
            <a:ext cx="2626929" cy="7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Logotipo general UPV/EHU - Universidad y Sociedad - UPV/EHU">
            <a:extLst>
              <a:ext uri="{FF2B5EF4-FFF2-40B4-BE49-F238E27FC236}">
                <a16:creationId xmlns:a16="http://schemas.microsoft.com/office/drawing/2014/main" id="{11E585E6-832A-90B3-80A2-BA523CD9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39" y="9200102"/>
            <a:ext cx="2178461" cy="9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 Imagen" descr="LOGO Observatorio Residuos completo.jpg">
            <a:extLst>
              <a:ext uri="{FF2B5EF4-FFF2-40B4-BE49-F238E27FC236}">
                <a16:creationId xmlns:a16="http://schemas.microsoft.com/office/drawing/2014/main" id="{3D763DEF-356C-6478-CE26-77395E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58989" y="9371024"/>
            <a:ext cx="2429011" cy="91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black metal door mat on gray concrete floor">
            <a:extLst>
              <a:ext uri="{FF2B5EF4-FFF2-40B4-BE49-F238E27FC236}">
                <a16:creationId xmlns:a16="http://schemas.microsoft.com/office/drawing/2014/main" id="{F56026F2-C88C-05E5-316D-811A16BBB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8755" y="2905714"/>
            <a:ext cx="12192000" cy="53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31725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7A6829B58F4974E9F56E82484C2E5D5" ma:contentTypeVersion="17" ma:contentTypeDescription="Crear nuevo documento." ma:contentTypeScope="" ma:versionID="f29016b42822b7b072a3dfafc3ed9ea9">
  <xsd:schema xmlns:xsd="http://www.w3.org/2001/XMLSchema" xmlns:xs="http://www.w3.org/2001/XMLSchema" xmlns:p="http://schemas.microsoft.com/office/2006/metadata/properties" xmlns:ns2="f0661049-ecea-46c8-b642-0cd476d4e71f" xmlns:ns3="95a2c5ab-a8b2-4c2e-8f8a-ea8ea6becb63" xmlns:ns4="7a297dc8-1bbc-4334-9d49-29affbb338fb" targetNamespace="http://schemas.microsoft.com/office/2006/metadata/properties" ma:root="true" ma:fieldsID="42c3eb9ac4de37f35ddd51bb9112286d" ns2:_="" ns3:_="" ns4:_="">
    <xsd:import namespace="f0661049-ecea-46c8-b642-0cd476d4e71f"/>
    <xsd:import namespace="95a2c5ab-a8b2-4c2e-8f8a-ea8ea6becb63"/>
    <xsd:import namespace="7a297dc8-1bbc-4334-9d49-29affbb338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61049-ecea-46c8-b642-0cd476d4e7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43736f5e-5e5e-44d2-b14d-8b57af3db0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a2c5ab-a8b2-4c2e-8f8a-ea8ea6becb6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297dc8-1bbc-4334-9d49-29affbb338fb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eae5d09-6563-4827-bc54-4468a7d9d8e4}" ma:internalName="TaxCatchAll" ma:showField="CatchAllData" ma:web="95a2c5ab-a8b2-4c2e-8f8a-ea8ea6becb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9DBF57-7BC7-4977-9CE4-2109E822C3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661049-ecea-46c8-b642-0cd476d4e71f"/>
    <ds:schemaRef ds:uri="95a2c5ab-a8b2-4c2e-8f8a-ea8ea6becb63"/>
    <ds:schemaRef ds:uri="7a297dc8-1bbc-4334-9d49-29affbb338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198205-14D9-450A-AE89-4844972254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477</TotalTime>
  <Words>882</Words>
  <Application>Microsoft Office PowerPoint</Application>
  <PresentationFormat>Personalizado</PresentationFormat>
  <Paragraphs>100</Paragraphs>
  <Slides>35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5" baseType="lpstr">
      <vt:lpstr>RoxboroughCF Medium</vt:lpstr>
      <vt:lpstr>Calibri</vt:lpstr>
      <vt:lpstr>Arial</vt:lpstr>
      <vt:lpstr>Trebuchet MS</vt:lpstr>
      <vt:lpstr>Wingdings 3</vt:lpstr>
      <vt:lpstr>Segoe UI Emoji</vt:lpstr>
      <vt:lpstr>RoxboroughCF</vt:lpstr>
      <vt:lpstr>Roboto</vt:lpstr>
      <vt:lpstr>-apple-system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modulo1  presentación profesores</dc:title>
  <cp:lastModifiedBy>Victor Manuel Irigoyen</cp:lastModifiedBy>
  <cp:revision>16</cp:revision>
  <dcterms:created xsi:type="dcterms:W3CDTF">2006-08-16T00:00:00Z</dcterms:created>
  <dcterms:modified xsi:type="dcterms:W3CDTF">2023-11-13T09:51:35Z</dcterms:modified>
  <dc:identifier>DAFu-6vFJR8</dc:identifier>
</cp:coreProperties>
</file>